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12" r:id="rId2"/>
    <p:sldId id="314" r:id="rId3"/>
    <p:sldId id="316" r:id="rId4"/>
    <p:sldId id="315" r:id="rId5"/>
    <p:sldId id="319" r:id="rId6"/>
    <p:sldId id="322" r:id="rId7"/>
    <p:sldId id="313" r:id="rId8"/>
    <p:sldId id="284" r:id="rId9"/>
    <p:sldId id="285" r:id="rId10"/>
    <p:sldId id="286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07" r:id="rId31"/>
    <p:sldId id="308" r:id="rId32"/>
    <p:sldId id="309" r:id="rId33"/>
    <p:sldId id="310" r:id="rId34"/>
    <p:sldId id="311" r:id="rId35"/>
    <p:sldId id="320" r:id="rId36"/>
    <p:sldId id="321" r:id="rId37"/>
    <p:sldId id="323" r:id="rId38"/>
    <p:sldId id="324" r:id="rId39"/>
    <p:sldId id="325" r:id="rId40"/>
    <p:sldId id="326" r:id="rId41"/>
    <p:sldId id="327" r:id="rId42"/>
    <p:sldId id="328" r:id="rId43"/>
  </p:sldIdLst>
  <p:sldSz cx="12192000" cy="6858000"/>
  <p:notesSz cx="6797675" cy="9928225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1062"/>
    <a:srgbClr val="B1B3B4"/>
    <a:srgbClr val="D10019"/>
    <a:srgbClr val="D20019"/>
    <a:srgbClr val="7F7F7F"/>
    <a:srgbClr val="201C19"/>
    <a:srgbClr val="939397"/>
    <a:srgbClr val="7A7B80"/>
    <a:srgbClr val="FFDA6C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>
        <p:scale>
          <a:sx n="20" d="100"/>
          <a:sy n="20" d="100"/>
        </p:scale>
        <p:origin x="2658" y="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1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C4F859-AA85-41DF-A231-B8EC7F8F472B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79768" y="4777958"/>
            <a:ext cx="5438140" cy="3909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81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DFAE8-5281-491D-A334-368A7CBAED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10015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mundoeducacao.uol.com.br/doencas/estresse.htm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hdibrasil.com.br/conteudo/tecnicas-para-lidar-com-a-gestao-do-estresse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608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7320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9174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O texto que você forneceu aborda várias estratégias para lidar com o estresse e fortalecer o apoio social. Aqui estão os tópicos principais, explicados de maneira clara e compreensível: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Identificação de Estressores Psicossociais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Isso envolve discutir questões relevantes que possam estar causando estresse na vida da pessoa, como problemas familiares e de relacionamento, questões de emprego, moradia, finanças, acesso a segurança e serviços básicos, estigma e discriminação.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Técnicas de Controle de Estresse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A pessoa é ajudada a gerenciar o estresse através da discussão de métodos como técnicas de solução de problemas.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Avaliação e Administração de Maus-Tratos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Qualquer situação de maus-tratos, abuso (por exemplo, violência doméstica) e negligência (por exemplo, de crianças ou idosos) é avaliada e administrada. Isso pode envolver o encaminhamento a um órgão de proteção confiável ou a uma rede informal de proteção.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Fortalecimento do Apoio Social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Isso envolve identificar parentes que podem oferecer apoio e incluí-los sempre que possível e apropriado. Também envolve tentar reativar as redes sociais da pessoa.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Reativação das Atividades Sociais Prévias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Isso envolve identificar atividades sociais prévias que, se reiniciadas, poderiam proporcionar apoio psicossocial direto ou indireto (por exemplo, reuniões de família, visitas a vizinhos, atividades comunitárias, atividades religiosas).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Ensino de Métodos de Controle do Estresse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Isso envolve ensinar métodos de controle do estresse, como técnicas de relaxamento.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Claro, eu posso ajudar com isso. Aqui está o texto reformulado:</a:t>
            </a:r>
          </a:p>
          <a:p>
            <a:pPr algn="l"/>
            <a:r>
              <a:rPr lang="pt-BR" b="1" i="0" dirty="0">
                <a:solidFill>
                  <a:srgbClr val="000000"/>
                </a:solidFill>
                <a:effectLst/>
              </a:rPr>
              <a:t>Reviva as conexões sociais anteriores da pessoa. Identifique as interações sociais passadas que, se retomadas, podem fornecer suporte psicossocial direto ou indireto, como encontros familiares, visitas a vizinhos e participação em eventos comunitários.</a:t>
            </a:r>
            <a:endParaRPr lang="pt-BR" b="0" i="0" dirty="0">
              <a:solidFill>
                <a:srgbClr val="000000"/>
              </a:solidFill>
              <a:effectLst/>
            </a:endParaRP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Para simplificar e explicar usando uma analogia, pense nisso como se estivéssemos tentando reacender uma fogueira que foi apagada. As conexões sociais são como a lenha dessa fogueira - elas fornecem o combustível necessário para manter a chama (neste caso, o bem-estar psicossocial) acesa. Atividades como encontros familiares, visitas a vizinhos e participação em eventos comunitários são como faíscas que podem ajudar a reacender essa fogueira.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53706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Estressores Psicossociais são situações ou condições que podem causar estresse em uma pessoa. Eles podem ser provenientes do ambiente de trabalho, da vida pessoal ou do ambiente social.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Exemplos de Estressores Psicossociais: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No trabalho: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Demandas excessivas ou incompatíveis com as habilidades do indivíduo;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Falta de autonomia ou controle sobre o trabalho;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Conflitos com colegas ou superiores;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Ambiente de trabalho insalubre ou perigoso;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Falta de reconhecimento ou oportunidades de crescimento profissional.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Na vida pessoal: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Problemas financeiros;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Relações interpessoais conflituosas;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Doenças ou problemas de saúde;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Perdas significativas, como a morte de um ente querido;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Eventos traumáticos, como acidentes ou violência.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No ambiente social: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Discriminação ou preconceito;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Violência ou criminalidade;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Falta de oportunidades ou recursos;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Mudanças repentinas na vida, como mudança de emprego ou cidade.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Contexto dos exemplos: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 trabalhador que está sobrecarregado com tarefas, com prazos apertados e com pouco suporte de seus superiores pode se sentir estressado.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Uma pessoa que está passando por um divórcio ou pela morte de um ente querido pode se sentir estressada e ansiosa.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 jovem que está entrando no mercado de trabalho pode se sentir estressado com a pressão de encontrar um emprego e se estabelecer na vida.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Consequências dos Estressores Psicossociais: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Os estressores psicossociais podem causar uma série de consequências negativas para a saúde física e mental do indivíduo, incluindo: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Doenças crônicas, como doenças cardíacas, diabetes e depressão;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Problemas de sono;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Dores de cabeça e musculares;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Problemas de concentração e memória;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Falta de motivação e produtividade;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Problemas de relacionamento interpessoal.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Como lidar com os Estressores Psicossociais: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Não é possível eliminar todos os estressores psicossociais da vida, mas é possível aprender a lidar com eles de forma saudável. Algumas estratégias para lidar com o estresse incluem: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Adquirir hábitos saudáveis, como uma alimentação equilibrada, exercícios físicos regulares e sono de qualidade;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Desenvolvimento de habilidades de enfrentamento, como técnicas de relaxamento e resolução de problemas;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Busca de apoio social, como amigos, familiares ou profissionais de saúde mental.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É importante lembrar que cada pessoa experimenta o estresse de forma diferente. O que é estressante para uma pessoa pode não ser para outra. É importante identificar os estressores que são mais prejudiciais para você e desenvolver estratégias para lidar com eles de forma eficaz.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14415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Técnicas de relaxamento: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Respiração profunda: Respirar fundo e lentamente pode ajudar a acalmar o corpo e a mente.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Meditação: A meditação é uma prática que envolve a concentração na respiração ou em um pensamento específico.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Ioga: A ioga é uma prática física e mental que combina exercícios de respiração, posturas e meditação.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Massagem: A massagem pode ajudar a relaxar os músculos e a aliviar a tensão.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Atividades físicas: Exercícios físicos regulares podem ajudar a reduzir o estresse e melhorar o humor.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Habilidades de enfrentamento: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Resolução de problemas: Identificar as causas do estresse e desenvolver estratégias para resolvê-las.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Limitação de responsabilidades: Aprender a dizer não e priorizar as tarefas.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Pensamento positivo: Focar nos aspectos positivos da vida e evitar pensamentos negativos.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Busca de apoio social: Conversar com amigos, familiares ou um profissional de saúde mental sobre como você está se sentindo.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Contexto dos exemplos: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Uma pessoa que está se sentindo estressada com o trabalho pode praticar exercícios de respiração profunda durante o intervalo ou antes de dormir.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Uma pessoa que está passando por um momento difícil pode procurar um amigo ou familiar para conversar ou procurar um profissional de saúde mental.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Uma pessoa que está se sentindo sobrecarregada com responsabilidades pode aprender a dizer não a novas tarefas ou delegar algumas delas.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É importante escolher técnicas de controle de estresse que sejam adequadas para você e que você possa incorporar à sua rotina diária.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Aqui estão algumas dicas para escolher técnicas de controle de estresse: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Experimente diferentes técnicas para ver o que funciona melhor para você.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Comece com técnicas simples e vá aumentando a complexidade à medida que você se sentir confortável.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Pratique as técnicas regularmente para obter os melhores resultados.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Se você estiver sentindo que o estresse está prejudicando sua saúde ou seu bem-estar, procure ajuda profissional.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Claro! Aqui estão algumas técnicas de controle de estresse e exemplos de como você pode aplicá-las na sua vida: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Pratique atividades físicas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Imagine que você é um carro. Se você ficar parado por muito tempo, a bateria pode descarregar. Da mesma forma, nosso corpo precisa de movimento para se manter saudável. </a:t>
            </a:r>
            <a:r>
              <a:rPr lang="pt-BR" b="0" i="0" dirty="0">
                <a:solidFill>
                  <a:srgbClr val="000000"/>
                </a:solidFill>
                <a:effectLst/>
                <a:hlinkClick r:id="rId3"/>
              </a:rPr>
              <a:t>Você pode escolher uma atividade que goste, como dançar, correr ou praticar ioga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3"/>
              </a:rPr>
              <a:t>1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Use técnicas de respiração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Pense na respiração como uma âncora que mantém um barco estável em meio a uma tempestade.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Quando você está estressado, pode usar técnicas de respiração para acalmar sua mente e corpo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Reconheça sinais de estresse em si mesmo e nos outros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Isso é como ser um detetive da sua própria saúde mental.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Ao reconhecer os sinais de estresse, você pode tomar medidas para gerenciá-lo antes que ele se torne um problema maior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Participe de atividades de caridade ou de arrecadação de fundos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Isso é como plantar uma árvore.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Você não só ajuda o meio ambiente, mas também se sente bem por fazer algo positivo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Exercícios e descanso adequados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Imagine que seu corpo é como uma máquina.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Ele precisa de manutenção regular (exercício) e tempo para se recuperar (descanso)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Faça pausas no trabalho e use seu horário de almoço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Pense nisso como fazer uma viagem longa.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Você precisa fazer paradas regulares para descansar e recarregar as energias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Arranje tempo para si mesmo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Isso é como colocar oxigênio em si mesmo antes de ajudar os outros em um avião em queda.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Você precisa cuidar de si mesmo para poder cuidar dos outros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Lembre-se, o controle do estresse é uma habilidade que pode ser aprendida e aperfeiçoada com o tempo. Agora, você gostaria de aprender mais sobre algum desses tópicos ou tem outra pergunta?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026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Claro, vamos falar sobre um tópico muito importante: a avaliação e administração de maus-tratos. É como aprender a cuidar de um jardim, onde precisamos estar atentos para garantir que tudo cresça de forma saudável.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Avaliação de Maus-Tratos: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 avaliação dos maus-tratos é o processo de identificar e entender situações em que uma pessoa pode sofrer violência física, emocional ou negligência. Imagine que você está preocupado com um amigo que parece estar sofrendo maus-tratos. Aqui estão alguns passos que você pode seguir: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Observação: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Primeiramente, observe os sinais. Isso pode incluir lesões inexplicáveis, mudanças de comportamento drásticas, ou relatos próprios da pessoa.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Escuta Empática: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Converse com a pessoa com empatia e gentileza. Faça perguntas abertas, como "Você está se sentindo seguro?" ou "Como você está lidando com as coisas em casa?" Isso pode abrir espaço para que ela compartilhe suas preocupações.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Documentação: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uma pessoa revelar maus tratos, anote as informações de forma discreta e precisa. Isso pode ser útil para ações futuras.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Procurar Ajuda Profissional: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Em casos graves, é importante procurar ajuda de profissionais, como assistentes sociais, psicólogos ou autoridades, para garantir a segurança da pessoa.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Administração de Maus-Tratos: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 administração dos maus-tratos envolve tomar medidas para proteger uma pessoa em situação de risco e oferecer apoio. Vamos imaginar que você descobriu que alguém está sofrendo maus-tratos e quer ajudar: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Ofereça Apoio: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Mostre empatia e solidariedade às pessoas. Diga a ela que você está preocupado e está ali para apoiá-la.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Informar as Autoridades: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a situação for grave e a pessoa estiver em perigo iminente, é crucial informar as autoridades competentes, como a polícia ou os serviços de proteção à criança, dependendo do caso.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Apoio Profissional: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Ajude uma pessoa a procurar ajuda profissional. Pode ser um terapeuta, assistente social ou conselheiro, dependendo das necessidades dela.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Rede de Apoio: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Ajude a construir uma rede de apoio para uma pessoa, envolvendo familiares, amigos e outros recursos comunitários que possam oferecer suporte.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Acompanhamento: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Mantenha contato com a pessoa e continue oferecendo apoio ao longo do tempo. A recuperação pode ser um processo longo.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Lembre-se, meu aluno, a segurança e o bem-estar da pessoa em situação de maus-tratos são as principais prioridades. É fundamental agir com sensibilidade e responsabilidade ao lidar com essa situação delicada.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Se você quiser saber mais detalhes sobre como abordar casos específicos de maus-tratos ou tiver alguma pergunta adicional sobre este tema, fique à vontade para perguntar. aqui para ajudá-lo a entender e estou aprendendo sobre assuntos importantes como esse.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5676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 apoio social é um fator importante para a saúde física e mental de um paciente. Ele pode ajudar a reduzir o estresse, a melhorar o humor e a aumentar a sensação de bem-estar.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Como profissional de saúde, você pode ajudar a fortalecer o apoio social de um paciente de várias maneiras. Aqui estão algumas dicas: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Fale sobre a importância do apoio social. Explique ao paciente que o apoio social pode ser uma fonte de força e conforto durante tempos difíceis.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Ajude o paciente a identificar suas fontes de apoio. Pergunte ao paciente sobre seus amigos, familiares e outros relacionamentos importantes.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Encoraje o paciente a se envolver em atividades sociais. Incentive o paciente a participar de grupos sociais, atividades comunitárias ou voluntariado.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Ofereça apoio ao paciente. Seja um bom ouvinte e ofereça seu apoio ao paciente quando ele precisar.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Aqui estão algumas ações específicas que você pode tomar para ajudar a fortalecer o apoio social de um paciente: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Faça uma avaliação do apoio social do paciente. Pergunte ao paciente sobre seus relacionamentos, como ele se sente sobre eles e como eles podem ser fortalecidos.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Encontre recursos para o paciente. Se o paciente não tiver fontes de apoio suficientes, ajude-o a encontrar recursos, como grupos de apoio, programas comunitários ou serviços de terapia.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Trabalhe com o paciente para desenvolver habilidades de comunicação e resolução de problemas. Essas habilidades podem ajudar o paciente a melhorar seus relacionamentos.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É importante lembrar que o apoio social é uma via de mão dupla. Para que seja eficaz, o paciente também precisa estar disposto a buscar apoio.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Aqui estão algumas perguntas que você pode fazer ao paciente para avaliar seu apoio social: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Você tem amigos e familiares que você pode contar?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Você se sente apoiado por essas pessoas?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Você participa de atividades sociais?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Você se sente sozinho ou isolado?</a:t>
            </a:r>
          </a:p>
          <a:p>
            <a:pPr algn="l"/>
            <a:r>
              <a:rPr lang="pt-BR" b="0" i="0" dirty="0">
                <a:solidFill>
                  <a:srgbClr val="1F1F1F"/>
                </a:solidFill>
                <a:effectLst/>
                <a:latin typeface="Google Sans"/>
              </a:rPr>
              <a:t>Se o paciente responder negativamente a alguma dessas perguntas, você pode oferecer apoio e orientação.</a:t>
            </a:r>
          </a:p>
          <a:p>
            <a:endParaRPr lang="pt-BR" dirty="0"/>
          </a:p>
          <a:p>
            <a:r>
              <a:rPr lang="pt-BR" dirty="0"/>
              <a:t>Resolução de problemas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Desenvolver habilidades de comunicação e resolução de problemas é fundamental para o bem-estar emocional e a capacidade de lidar com os desafios da vida. Aqui estão algumas estratégias que você pode usar para ajudar um paciente a desenvolver essas habilidades: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1. Pratique a Escuta Ativa: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Ensine o paciente a ouvir atentamente os outros, demonstrando interesse genuíno em suas preocupações. Incentive-os a fazer perguntas de envio para obter mais informações e compreender completamente o que outra pessoa está dizendo.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2. Desenvolva a Empatia: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Explique a importância da empatia e como colocar-se no lugar dos outros pode melhorar as relações. Incentive o paciente a considerar os sentimentos e perspectivas dos outros em suas interações.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3. Use a Comunicação Não Verbal: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Ajude o paciente a considerar a importância da comunicação não verbal, como expressões faciais, linguagem corporal e tom de voz. Pratique a comunicação não verbal positiva e eficaz.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4. Ensine a Expressar Sentimentos de Forma Construtiva: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Ajude o paciente a identificar e expressar seus próprios sentimentos de maneira saudável e assertiva. Isso envolve comunicar emoções sem culpar ou acusar os outros.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5. Pratique a Comunicação Clara e Direta: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Ensine técnicas para comunicar pensamentos e necessidades de forma clara e direta. Isso inclui evitar linguagem ambígua e ser específico nas comunicações.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6. Role-plays e Simulações: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Realize exercícios de role-</a:t>
            </a:r>
            <a:r>
              <a:rPr lang="pt-BR" b="0" i="0" dirty="0" err="1">
                <a:solidFill>
                  <a:srgbClr val="374151"/>
                </a:solidFill>
                <a:effectLst/>
                <a:latin typeface="Söhne"/>
              </a:rPr>
              <a:t>playing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onde o paciente possa praticar habilidades de comunicação e resolução de problemas em situações simuladas. Isso permite a aplicação prática das habilidades.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7. Utilizar Estudos de Caso: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Discuta estudos de caso ou exemplos da vida real para analisar situações de comunicação e resolução de problemas. Isso ajuda o paciente a entender diferentes contextos e estratégias de manejo.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8. Desenvolva Habilidades de Escrita: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Incentivo o paciente a escrever em um diário para expressar pensamentos e sentimentos. Isso pode ajudá-los a organizar seus pensamentos e praticar a autorreflexão.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9. Promova a Resolução de Conflitos Construtiva: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Ensine técnicas de resolução de conflitos, como identificar o problema, buscar soluções em conjunto, considerar compromissos e manter a comunicação aberta durante o processo.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10. Reforço Positivo: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Reconheça e reforce positivamente as melhorias nas habilidades de comunicação e resolução de problemas do paciente. Isso incentiva a prática contínua.</a:t>
            </a:r>
          </a:p>
          <a:p>
            <a:pPr algn="l"/>
            <a:r>
              <a:rPr lang="pt-BR" b="1" i="0" dirty="0">
                <a:solidFill>
                  <a:srgbClr val="374151"/>
                </a:solidFill>
                <a:effectLst/>
                <a:latin typeface="Söhne"/>
              </a:rPr>
              <a:t>11. Terapia de Habilidades Sociais:</a:t>
            </a:r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 Se necessário, encaminhe o paciente para terapia de habilidades sociais, onde um profissional especializado pode fornecer orientação mais específica.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Lembre-se de que o desenvolvimento de habilidades de comunicação e resolução de problemas é um processo contínuo. Encoraje o paciente a praticar essas habilidades em sua vida diária e a buscar apoio quando necessário. Seu papel como profissional de saúde é fornecer orientação, suporte e feedback construtivo ao longo desse processo.</a:t>
            </a:r>
          </a:p>
          <a:p>
            <a:pPr algn="l"/>
            <a:r>
              <a:rPr lang="pt-BR" b="0" i="0" dirty="0">
                <a:solidFill>
                  <a:srgbClr val="374151"/>
                </a:solidFill>
                <a:effectLst/>
                <a:latin typeface="Söhne"/>
              </a:rPr>
              <a:t>Se você tiver informações específicas sobre o paciente ou desejar orientações mais fornecidas, sinta-se à vontade para compartilhar, e estou aqui para ajudar!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030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Reativação das Atividades Sociais Prévias: Isso envolve identificar atividades sociais prévias que, se reiniciadas, poderiam proporcionar apoio psicossocial direto ou indireto (por exemplo, reuniões de família, visitas a vizinhos, atividades comunitárias, atividades religiosas).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8421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Ensino de Métodos de Controle do Estresse: Isso envolve ensinar métodos de controle do estresse, como técnicas de relaxamento.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50269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38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474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217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305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78213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783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68134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O que é Psicoeducação?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 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 é um processo que fornece informações claras e organizadas para ajudar as pessoas a entenderem melhor suas condições de saúde mental. É como um mapa que orienta as pessoas sobre onde estão, para onde querem ir e como chegar lá.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Origem e Aplicação da 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 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 começou como um tratamento para a esquizofrenia, mas agora é usada para vários problemas de saúde mental, incluindo ansiedade, depressão, transtornos de personalidade e psicose.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Importância da 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 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 é importante porque ajuda as pessoas a entenderem mais sobre sua situação e suas possibilidades. As pessoas que se beneficiam da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 tendem a ter mais controle sobre seus sintomas e a seguir melhor o tratamento.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Métodos de 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 Existem várias formas de realizar 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. Na terapia cognitivo-comportamental (TCC), por exemplo, 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 é realizada mostrando ao paciente como seu pensamento funciona.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Benefícios da 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 Com a </a:t>
            </a:r>
            <a:r>
              <a:rPr lang="pt-BR" b="0" i="0" dirty="0" err="1">
                <a:solidFill>
                  <a:srgbClr val="111111"/>
                </a:solidFill>
                <a:effectLst/>
                <a:latin typeface="-apple-system"/>
              </a:rPr>
              <a:t>psicoeducação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, o paciente pode continuar usando o que aprendeu na terapia depois que ela acabar, evitando voltar a ter os mesmos problemas.</a:t>
            </a:r>
          </a:p>
          <a:p>
            <a:pPr algn="l"/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Na </a:t>
            </a: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Educação Psicológica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Informe o indivíduo sobre a condição de saúde mental, incluindo: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O que é a condição e o que se pode esperar em termos de progressão e resultado.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Os tratamentos disponíveis para a condição e os benefícios que se pode esperar.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Quanto tempo o tratamento pode durar.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 importância de seguir o tratamento, incluindo o que o indivíduo pode fazer (como tomar a medicação ou realizar intervenções psicológicas relevantes, como exercícios de relaxamento) e como os cuidadores podem ajudar o indivíduo a seguir o tratamento.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Os possíveis efeitos colaterais (a curto e longo prazo) de qualquer medicamento prescrito que o indivíduo e seus cuidadores devem monitorar.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 possível participação de assistentes sociais, gestores de casos, agentes comunitários de saúde ou outros membros confiáveis da comunidade.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Consulte a seção de gerenciamento do módulo relevante para obter informações específicas sobre o transtorno de saúde mental.</a:t>
            </a:r>
          </a:p>
          <a:p>
            <a:pPr algn="l"/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Pense nisso como uma jornada. Você está prestes a embarcar em uma viagem para melhorar sua saúde mental. Nessa viagem, você terá várias ferramentas à sua disposição (tratamentos), um mapa para guiá-lo (a expectativa de progressão), e vários companheiros de viagem (profissionais de saúde, cuidadores) para ajudá-lo ao longo do caminho. Pode haver alguns solavancos na estrada (efeitos colaterais), mas com monitoramento e ajustes adequados, você pode navegar com sucesso por eles. E lembre-se, cada passo que você dá nessa jornada é um passo em direção à melhoria.</a:t>
            </a:r>
          </a:p>
          <a:p>
            <a:pPr algn="l">
              <a:buFont typeface="+mj-lt"/>
              <a:buNone/>
            </a:pP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34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Claro, eu posso ajudar com isso. Aqui está o texto reformulado:</a:t>
            </a:r>
          </a:p>
          <a:p>
            <a:pPr algn="l"/>
            <a:r>
              <a:rPr lang="pt-BR" b="1" i="0" dirty="0">
                <a:solidFill>
                  <a:srgbClr val="000000"/>
                </a:solidFill>
                <a:effectLst/>
              </a:rPr>
              <a:t>Educação sobre a mente: informações cruciais para o indivíduo e seus apoiadores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» A depressão é como uma chuva pesada que pode cair sobre qualquer um de nós. » Ter depressão não significa que você seja fraco ou preguiçoso, assim como pegar um resfriado não significa que você seja fraco ou preguiçoso. » Às vezes, as pessoas podem ter atitudes negativas em relação à depressão (por exemplo, “você deveria ser mais forte”, “reaja”) porque a depressão não é visível como um braço quebrado ou um corte. Além disso, algumas pessoas erroneamente acreditam que aqueles com depressão podem simplesmente decidir se sentir melhor. » Pessoas com depressão tendem a ver a si mesmas, a vida e o futuro de uma maneira negativa, como se estivessem olhando através de óculos escuros. Mesmo que os tempos possam ser difíceis agora, a depressão pode fazer com que você sinta desesperança e inutilidade de forma injustificada. Esses sentimentos tendem a diminuir à medida que a depressão melhora. » Pensamentos de machucar a si mesmo ou suicídio podem surgir, como nuvens escuras no céu. Se você notar esses pensamentos, é importante não agir sobre eles, mas compartilhá-los com alguém em quem confia e buscar ajuda imediatamente.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9100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345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CDFAE8-5281-491D-A334-368A7CBAED0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4012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24B026-5AD6-252E-F0B1-F32A7B003E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59116" y="1605199"/>
            <a:ext cx="4908884" cy="1421928"/>
          </a:xfrm>
          <a:noFill/>
        </p:spPr>
        <p:txBody>
          <a:bodyPr wrap="square" rtlCol="0">
            <a:spAutoFit/>
          </a:bodyPr>
          <a:lstStyle>
            <a:lvl1pPr>
              <a:defRPr lang="pt-BR" sz="4800" b="1" spc="0">
                <a:solidFill>
                  <a:schemeClr val="tx1"/>
                </a:solidFill>
                <a:latin typeface="Aharony"/>
                <a:ea typeface="+mn-ea"/>
                <a:cs typeface="+mn-cs"/>
              </a:defRPr>
            </a:lvl1pPr>
          </a:lstStyle>
          <a:p>
            <a:pPr marL="0" lvl="0"/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8C799C-2907-B7DF-6D45-E29163A2EA0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747080" y="3039898"/>
            <a:ext cx="3593432" cy="1421928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pt-BR" sz="9600" b="1" spc="-300" dirty="0">
                <a:solidFill>
                  <a:srgbClr val="FFDA6C"/>
                </a:solidFill>
                <a:latin typeface="Aharony"/>
              </a:defRPr>
            </a:lvl1pPr>
          </a:lstStyle>
          <a:p>
            <a:pPr marL="0" lvl="0"/>
            <a:r>
              <a:rPr lang="pt-BR" dirty="0"/>
              <a:t>Titulo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0D3E60A-71E8-21BA-4895-58BCAEE82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B4E908C-386F-C7FE-A3F9-FF5C495E8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762B3C-DCE5-0675-98E2-35C1858F0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7486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9560F-A1CD-6C4A-75E1-DD2CAA7B3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7F068B9-5005-CB24-8C81-242A2801271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DE6ED2-89FA-44C7-61AC-195F5A41B8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80E3B7-7909-68F8-8CE5-11494B08C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39B3BF6-7C10-DD9E-BBB7-7B753E939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C1FA295-9F25-266E-CE14-F85E1CA6A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3237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2627A-FA64-1ECF-3DA8-C5BAE8D6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164F8C6-FEFF-56D4-9857-657295D846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D53917D-9841-9CF8-2DFF-40F21E894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1BAC84-B382-12C6-ACB5-88FB21A2D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05E250-BD70-0862-5697-70CA501D4A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3255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0C74E8A-110B-B337-FF1C-75DBCE380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FFF5189-B126-78B9-0926-1CB7ACA5D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8ABB30A-774C-1905-4854-94E773171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94ACBC2-2297-842E-AEBF-DCDCE01B6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20D7EB-4095-15BE-93E7-D769DE7D0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425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175F347-E003-1AAE-095C-7F57E189DFD0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rgbClr val="FFDA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609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FFD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831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ítulo e Conteúdo">
    <p:bg>
      <p:bgPr>
        <a:solidFill>
          <a:srgbClr val="FFDA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096427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e Conteúdo">
    <p:bg>
      <p:bgPr>
        <a:solidFill>
          <a:srgbClr val="7A7B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20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e Conteúdo">
    <p:bg>
      <p:bgPr>
        <a:solidFill>
          <a:srgbClr val="7F7F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0E8C6BF-110C-1939-9227-940CD746975A}"/>
              </a:ext>
            </a:extLst>
          </p:cNvPr>
          <p:cNvSpPr/>
          <p:nvPr userDrawn="1"/>
        </p:nvSpPr>
        <p:spPr>
          <a:xfrm>
            <a:off x="240632" y="160421"/>
            <a:ext cx="11758863" cy="6513095"/>
          </a:xfrm>
          <a:prstGeom prst="roundRect">
            <a:avLst>
              <a:gd name="adj" fmla="val 287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5739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BF80B-322B-25B5-F49C-65077C05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1B453ED-3049-D671-0B05-455A2AD98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B4DA2FF4-7A87-8A7E-5571-5C0A82FB5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DFE1AB-F798-44BA-0ACD-DB18AF392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935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DC8B42F-CFA9-966D-22F8-D0F4B383C6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BFDB50C-DC0E-E585-C261-6F8CD21BF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2A6618C6-2625-61B2-C049-198F00A2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36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310AF4-2890-2C0C-222E-7220D3CA17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7EBBB2-520E-E5D3-9487-11E31A1E10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6F3DEB-5F7B-06BC-2E1B-8A3289324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CB0587-C60E-EB51-870C-890A3BBFA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3701EE-794B-474C-B1D2-4403266C2023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6A25167-117C-D1D9-87D1-E3C95448E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53FCF9B-91E1-9829-E324-B5824E497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433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C77F389-9B97-E3E1-5D72-9AC6F5753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7A79FF9-F474-3F9A-D5BF-7E94270DDB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6C0186-849C-7BCD-6EEB-7DE0EA1AF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3701EE-794B-474C-B1D2-4403266C2023}" type="datetimeFigureOut">
              <a:rPr lang="pt-BR" smtClean="0"/>
              <a:t>26/09/2023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10E076-4C1E-A9D3-DA25-57086DFAA2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255B37-11BA-41F8-D28B-E8DB1BDEA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FBB9E-974A-4604-9E09-D60F6C4D7E5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65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4" r:id="rId4"/>
    <p:sldLayoutId id="2147483662" r:id="rId5"/>
    <p:sldLayoutId id="214748366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Aharony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harony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harony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harony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harony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harony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3150E5D-AD4E-FE98-790C-6D5A2AE4C28A}"/>
              </a:ext>
            </a:extLst>
          </p:cNvPr>
          <p:cNvGrpSpPr/>
          <p:nvPr/>
        </p:nvGrpSpPr>
        <p:grpSpPr>
          <a:xfrm>
            <a:off x="3584673" y="2791268"/>
            <a:ext cx="2497282" cy="637732"/>
            <a:chOff x="3584673" y="2791268"/>
            <a:chExt cx="2497282" cy="637732"/>
          </a:xfrm>
        </p:grpSpPr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3ECE214A-C2A3-B096-A7E7-B3C6946526CB}"/>
                </a:ext>
              </a:extLst>
            </p:cNvPr>
            <p:cNvSpPr/>
            <p:nvPr/>
          </p:nvSpPr>
          <p:spPr>
            <a:xfrm rot="2705559">
              <a:off x="5769379" y="2593351"/>
              <a:ext cx="114659" cy="510493"/>
            </a:xfrm>
            <a:prstGeom prst="rect">
              <a:avLst/>
            </a:prstGeom>
            <a:solidFill>
              <a:srgbClr val="B1B3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19F47323-792F-0BFA-8232-8A7A3648BD02}"/>
                </a:ext>
              </a:extLst>
            </p:cNvPr>
            <p:cNvSpPr/>
            <p:nvPr/>
          </p:nvSpPr>
          <p:spPr>
            <a:xfrm rot="5400000">
              <a:off x="4414808" y="2262485"/>
              <a:ext cx="121808" cy="1681102"/>
            </a:xfrm>
            <a:prstGeom prst="rect">
              <a:avLst/>
            </a:prstGeom>
            <a:solidFill>
              <a:srgbClr val="B1B3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Seta: para Baixo 12">
              <a:extLst>
                <a:ext uri="{FF2B5EF4-FFF2-40B4-BE49-F238E27FC236}">
                  <a16:creationId xmlns:a16="http://schemas.microsoft.com/office/drawing/2014/main" id="{9DF87F2E-9AAD-64F9-3BA0-DEC3B15B8173}"/>
                </a:ext>
              </a:extLst>
            </p:cNvPr>
            <p:cNvSpPr/>
            <p:nvPr/>
          </p:nvSpPr>
          <p:spPr>
            <a:xfrm>
              <a:off x="3584673" y="3042132"/>
              <a:ext cx="196344" cy="386868"/>
            </a:xfrm>
            <a:prstGeom prst="downArrow">
              <a:avLst/>
            </a:prstGeom>
            <a:solidFill>
              <a:srgbClr val="B1B3B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5AC54AEE-AFEB-8B19-2DA1-36BE059CE7FF}"/>
                </a:ext>
              </a:extLst>
            </p:cNvPr>
            <p:cNvSpPr/>
            <p:nvPr/>
          </p:nvSpPr>
          <p:spPr>
            <a:xfrm>
              <a:off x="5313209" y="2884841"/>
              <a:ext cx="439409" cy="439409"/>
            </a:xfrm>
            <a:prstGeom prst="ellipse">
              <a:avLst/>
            </a:prstGeom>
            <a:solidFill>
              <a:srgbClr val="B1B3B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4DF8D16-F56E-2E82-8625-59FBA558FAB0}"/>
              </a:ext>
            </a:extLst>
          </p:cNvPr>
          <p:cNvGrpSpPr/>
          <p:nvPr/>
        </p:nvGrpSpPr>
        <p:grpSpPr>
          <a:xfrm>
            <a:off x="6256538" y="2556477"/>
            <a:ext cx="2106514" cy="870970"/>
            <a:chOff x="6256538" y="2556477"/>
            <a:chExt cx="2106514" cy="870970"/>
          </a:xfrm>
        </p:grpSpPr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CB3B89FD-A6BB-A060-033D-68B1E4CFB00A}"/>
                </a:ext>
              </a:extLst>
            </p:cNvPr>
            <p:cNvSpPr/>
            <p:nvPr/>
          </p:nvSpPr>
          <p:spPr>
            <a:xfrm rot="18912293">
              <a:off x="6256538" y="2556477"/>
              <a:ext cx="114659" cy="510493"/>
            </a:xfrm>
            <a:prstGeom prst="rect">
              <a:avLst/>
            </a:prstGeom>
            <a:solidFill>
              <a:srgbClr val="8B10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1" name="Agrupar 20">
              <a:extLst>
                <a:ext uri="{FF2B5EF4-FFF2-40B4-BE49-F238E27FC236}">
                  <a16:creationId xmlns:a16="http://schemas.microsoft.com/office/drawing/2014/main" id="{151AD3C8-7970-834D-E71E-C5F73CA478F5}"/>
                </a:ext>
              </a:extLst>
            </p:cNvPr>
            <p:cNvGrpSpPr/>
            <p:nvPr/>
          </p:nvGrpSpPr>
          <p:grpSpPr>
            <a:xfrm>
              <a:off x="6632630" y="3040579"/>
              <a:ext cx="1730422" cy="386868"/>
              <a:chOff x="6671900" y="3040579"/>
              <a:chExt cx="1730422" cy="386868"/>
            </a:xfrm>
            <a:solidFill>
              <a:srgbClr val="8B1062"/>
            </a:solidFill>
          </p:grpSpPr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716E199F-CEFC-AA87-E9EC-6205F9FEE033}"/>
                  </a:ext>
                </a:extLst>
              </p:cNvPr>
              <p:cNvSpPr/>
              <p:nvPr/>
            </p:nvSpPr>
            <p:spPr>
              <a:xfrm rot="16200000">
                <a:off x="7451547" y="2260933"/>
                <a:ext cx="121808" cy="16811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E363591E-ABEB-C449-C051-219E7B4AF422}"/>
                  </a:ext>
                </a:extLst>
              </p:cNvPr>
              <p:cNvSpPr/>
              <p:nvPr/>
            </p:nvSpPr>
            <p:spPr>
              <a:xfrm>
                <a:off x="8205978" y="3040579"/>
                <a:ext cx="196344" cy="386868"/>
              </a:xfrm>
              <a:prstGeom prst="down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22" name="Fluxograma: Decisão 21">
              <a:extLst>
                <a:ext uri="{FF2B5EF4-FFF2-40B4-BE49-F238E27FC236}">
                  <a16:creationId xmlns:a16="http://schemas.microsoft.com/office/drawing/2014/main" id="{F1BB49CE-E64C-7DA0-9FD5-5752E73BB0DD}"/>
                </a:ext>
              </a:extLst>
            </p:cNvPr>
            <p:cNvSpPr/>
            <p:nvPr/>
          </p:nvSpPr>
          <p:spPr>
            <a:xfrm>
              <a:off x="6313867" y="2848597"/>
              <a:ext cx="511301" cy="528511"/>
            </a:xfrm>
            <a:prstGeom prst="flowChartDecision">
              <a:avLst/>
            </a:prstGeom>
            <a:solidFill>
              <a:srgbClr val="8B1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3882D86-2E57-CB51-4C35-8108C3C03022}"/>
              </a:ext>
            </a:extLst>
          </p:cNvPr>
          <p:cNvGrpSpPr/>
          <p:nvPr/>
        </p:nvGrpSpPr>
        <p:grpSpPr>
          <a:xfrm>
            <a:off x="4622488" y="1502496"/>
            <a:ext cx="2911495" cy="752650"/>
            <a:chOff x="4622488" y="1502496"/>
            <a:chExt cx="2911495" cy="752650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89D989D2-E135-C781-F86F-88C64AC1B9C9}"/>
                </a:ext>
              </a:extLst>
            </p:cNvPr>
            <p:cNvSpPr/>
            <p:nvPr/>
          </p:nvSpPr>
          <p:spPr>
            <a:xfrm>
              <a:off x="4622488" y="1795140"/>
              <a:ext cx="2911495" cy="460006"/>
            </a:xfrm>
            <a:prstGeom prst="roundRect">
              <a:avLst/>
            </a:prstGeom>
            <a:solidFill>
              <a:srgbClr val="8B106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C7094F4B-B397-9599-0615-7D2E0D9329F6}"/>
                </a:ext>
              </a:extLst>
            </p:cNvPr>
            <p:cNvSpPr/>
            <p:nvPr/>
          </p:nvSpPr>
          <p:spPr>
            <a:xfrm>
              <a:off x="5889839" y="1502496"/>
              <a:ext cx="376792" cy="376792"/>
            </a:xfrm>
            <a:prstGeom prst="ellipse">
              <a:avLst/>
            </a:prstGeom>
            <a:solidFill>
              <a:srgbClr val="8B106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8665AC4-3C5A-5DED-2EFE-BA91AA75D785}"/>
              </a:ext>
            </a:extLst>
          </p:cNvPr>
          <p:cNvSpPr/>
          <p:nvPr/>
        </p:nvSpPr>
        <p:spPr>
          <a:xfrm>
            <a:off x="4981517" y="2350508"/>
            <a:ext cx="2199047" cy="336594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8B1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2D159C9-8D59-A751-1E81-909382751934}"/>
              </a:ext>
            </a:extLst>
          </p:cNvPr>
          <p:cNvSpPr txBox="1"/>
          <p:nvPr/>
        </p:nvSpPr>
        <p:spPr>
          <a:xfrm>
            <a:off x="4970295" y="2350510"/>
            <a:ext cx="22304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latin typeface="Aharony"/>
              </a:rPr>
              <a:t>A pessoa está melhorando?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C727F73-57FC-25DE-1C8A-75BF9AEADEF0}"/>
              </a:ext>
            </a:extLst>
          </p:cNvPr>
          <p:cNvSpPr txBox="1"/>
          <p:nvPr/>
        </p:nvSpPr>
        <p:spPr>
          <a:xfrm>
            <a:off x="4622488" y="1890502"/>
            <a:ext cx="29114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>
                <a:solidFill>
                  <a:schemeClr val="bg1"/>
                </a:solidFill>
                <a:latin typeface="Aharony"/>
              </a:rPr>
              <a:t>AVALIE SE HOUVER MELHORA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9695AD6-6538-79DC-F49B-8C065DFB5D23}"/>
              </a:ext>
            </a:extLst>
          </p:cNvPr>
          <p:cNvSpPr txBox="1"/>
          <p:nvPr/>
        </p:nvSpPr>
        <p:spPr>
          <a:xfrm>
            <a:off x="5295490" y="2974352"/>
            <a:ext cx="480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NÃO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1E35423E-F5C5-0365-7646-81417A9F16B8}"/>
              </a:ext>
            </a:extLst>
          </p:cNvPr>
          <p:cNvSpPr txBox="1"/>
          <p:nvPr/>
        </p:nvSpPr>
        <p:spPr>
          <a:xfrm>
            <a:off x="6352951" y="2974352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SIM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33F0DE28-1FD4-58AA-4E77-9647742E9AD4}"/>
              </a:ext>
            </a:extLst>
          </p:cNvPr>
          <p:cNvSpPr txBox="1"/>
          <p:nvPr/>
        </p:nvSpPr>
        <p:spPr>
          <a:xfrm>
            <a:off x="5953897" y="1551712"/>
            <a:ext cx="2632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AC7E5236-B085-FA22-E0B5-3C0B107233B7}"/>
              </a:ext>
            </a:extLst>
          </p:cNvPr>
          <p:cNvSpPr/>
          <p:nvPr/>
        </p:nvSpPr>
        <p:spPr>
          <a:xfrm>
            <a:off x="1796716" y="3500345"/>
            <a:ext cx="3955902" cy="2970785"/>
          </a:xfrm>
          <a:prstGeom prst="rect">
            <a:avLst/>
          </a:prstGeom>
          <a:noFill/>
          <a:ln w="57150">
            <a:solidFill>
              <a:srgbClr val="8B1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0749963C-0E70-02AD-FEF1-67FDE175FFB1}"/>
              </a:ext>
            </a:extLst>
          </p:cNvPr>
          <p:cNvSpPr/>
          <p:nvPr/>
        </p:nvSpPr>
        <p:spPr>
          <a:xfrm>
            <a:off x="6786083" y="3492326"/>
            <a:ext cx="2983559" cy="2427212"/>
          </a:xfrm>
          <a:prstGeom prst="rect">
            <a:avLst/>
          </a:prstGeom>
          <a:noFill/>
          <a:ln w="57150">
            <a:solidFill>
              <a:srgbClr val="8B106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306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EE8BC0CE-5ADF-9E21-7F60-1B05F57B88B8}"/>
              </a:ext>
            </a:extLst>
          </p:cNvPr>
          <p:cNvGrpSpPr/>
          <p:nvPr/>
        </p:nvGrpSpPr>
        <p:grpSpPr>
          <a:xfrm>
            <a:off x="3229167" y="1257585"/>
            <a:ext cx="5733666" cy="3041456"/>
            <a:chOff x="3623719" y="561555"/>
            <a:chExt cx="6426760" cy="354642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A213DE6-9492-B670-38FB-383F68477BFD}"/>
                </a:ext>
              </a:extLst>
            </p:cNvPr>
            <p:cNvGrpSpPr/>
            <p:nvPr/>
          </p:nvGrpSpPr>
          <p:grpSpPr>
            <a:xfrm>
              <a:off x="3623720" y="561555"/>
              <a:ext cx="6426759" cy="3546421"/>
              <a:chOff x="3623721" y="561556"/>
              <a:chExt cx="4435523" cy="2106517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8F58C683-15BE-46C8-319A-4D422D1DF3C6}"/>
                  </a:ext>
                </a:extLst>
              </p:cNvPr>
              <p:cNvSpPr/>
              <p:nvPr/>
            </p:nvSpPr>
            <p:spPr>
              <a:xfrm>
                <a:off x="3623721" y="1748620"/>
                <a:ext cx="4435523" cy="919453"/>
              </a:xfrm>
              <a:prstGeom prst="roundRect">
                <a:avLst/>
              </a:prstGeom>
              <a:solidFill>
                <a:srgbClr val="8B106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pic>
            <p:nvPicPr>
              <p:cNvPr id="8" name="Imagem 7">
                <a:extLst>
                  <a:ext uri="{FF2B5EF4-FFF2-40B4-BE49-F238E27FC236}">
                    <a16:creationId xmlns:a16="http://schemas.microsoft.com/office/drawing/2014/main" id="{BB2E1A53-DF90-A475-29F7-E9B78070B2F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9212" t="4490" r="11594" b="9925"/>
              <a:stretch/>
            </p:blipFill>
            <p:spPr>
              <a:xfrm>
                <a:off x="5117908" y="561556"/>
                <a:ext cx="1447149" cy="1463127"/>
              </a:xfrm>
              <a:prstGeom prst="ellipse">
                <a:avLst/>
              </a:prstGeom>
              <a:ln w="57150">
                <a:solidFill>
                  <a:schemeClr val="bg1"/>
                </a:solidFill>
              </a:ln>
            </p:spPr>
          </p:pic>
        </p:grp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F4B7FB4-38B7-8808-038A-7285D3DAFF8C}"/>
                </a:ext>
              </a:extLst>
            </p:cNvPr>
            <p:cNvSpPr txBox="1"/>
            <p:nvPr/>
          </p:nvSpPr>
          <p:spPr>
            <a:xfrm>
              <a:off x="3623719" y="2994978"/>
              <a:ext cx="6426759" cy="8254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bg1"/>
                  </a:solidFill>
                  <a:latin typeface="Aharony"/>
                </a:rPr>
                <a:t>Crianças e Adolescentes</a:t>
              </a:r>
            </a:p>
          </p:txBody>
        </p:sp>
      </p:grp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4511BF20-B966-F39B-4CE6-B03CEA4EF709}"/>
              </a:ext>
            </a:extLst>
          </p:cNvPr>
          <p:cNvSpPr txBox="1"/>
          <p:nvPr/>
        </p:nvSpPr>
        <p:spPr>
          <a:xfrm>
            <a:off x="2322393" y="4318217"/>
            <a:ext cx="75472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dirty="0">
                <a:latin typeface="Aharony"/>
              </a:rPr>
              <a:t>Para manejo da Depressão nesse público vá para os Transtornos Mentais e Comportamentais em Crianças e Adolescentes </a:t>
            </a:r>
            <a:r>
              <a:rPr lang="pt-BR" sz="3200" b="1" dirty="0">
                <a:solidFill>
                  <a:srgbClr val="00A02F"/>
                </a:solidFill>
                <a:latin typeface="Aharony"/>
              </a:rPr>
              <a:t>&gt;&gt; MCO</a:t>
            </a:r>
          </a:p>
        </p:txBody>
      </p:sp>
      <p:pic>
        <p:nvPicPr>
          <p:cNvPr id="2" name="Gráfico 1" descr="Aviso">
            <a:extLst>
              <a:ext uri="{FF2B5EF4-FFF2-40B4-BE49-F238E27FC236}">
                <a16:creationId xmlns:a16="http://schemas.microsoft.com/office/drawing/2014/main" id="{EE515405-50E5-2953-92C6-D0C72B475F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3081" y="245653"/>
            <a:ext cx="1350156" cy="135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89993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7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2" fill="hold">
                          <p:stCondLst>
                            <p:cond delay="indefinite"/>
                          </p:stCondLst>
                          <p:childTnLst>
                            <p:par>
                              <p:cTn id="1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4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12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4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 descr="Aviso">
            <a:extLst>
              <a:ext uri="{FF2B5EF4-FFF2-40B4-BE49-F238E27FC236}">
                <a16:creationId xmlns:a16="http://schemas.microsoft.com/office/drawing/2014/main" id="{54B6BC28-E1C4-1B00-F2B6-9141AE8DE6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081" y="245653"/>
            <a:ext cx="1350156" cy="135015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C17B301-F533-276E-7DA3-3E8E0C26F7B2}"/>
              </a:ext>
            </a:extLst>
          </p:cNvPr>
          <p:cNvSpPr txBox="1"/>
          <p:nvPr/>
        </p:nvSpPr>
        <p:spPr>
          <a:xfrm>
            <a:off x="423081" y="2921304"/>
            <a:ext cx="1136886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Aharony"/>
              </a:rPr>
              <a:t>É aconselhável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evitar o uso de antidepressivos</a:t>
            </a:r>
            <a:r>
              <a:rPr lang="pt-BR" sz="4000" dirty="0">
                <a:solidFill>
                  <a:srgbClr val="7F7F7F"/>
                </a:solidFill>
                <a:latin typeface="Aharony"/>
              </a:rPr>
              <a:t> </a:t>
            </a:r>
            <a:r>
              <a:rPr lang="pt-BR" sz="4000" dirty="0">
                <a:latin typeface="Aharony"/>
              </a:rPr>
              <a:t>em</a:t>
            </a:r>
            <a:r>
              <a:rPr lang="pt-BR" sz="4000" dirty="0">
                <a:solidFill>
                  <a:schemeClr val="bg1"/>
                </a:solidFill>
                <a:latin typeface="Aharony"/>
              </a:rPr>
              <a:t>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mulheres grávidas e lactantes</a:t>
            </a:r>
            <a:r>
              <a:rPr lang="pt-BR" sz="4000" dirty="0">
                <a:latin typeface="Aharony"/>
              </a:rPr>
              <a:t>,</a:t>
            </a:r>
            <a:r>
              <a:rPr lang="pt-BR" sz="4000" dirty="0">
                <a:solidFill>
                  <a:schemeClr val="bg1"/>
                </a:solidFill>
                <a:latin typeface="Aharony"/>
              </a:rPr>
              <a:t> </a:t>
            </a:r>
            <a:r>
              <a:rPr lang="pt-BR" sz="4000" dirty="0">
                <a:latin typeface="Aharony"/>
              </a:rPr>
              <a:t>especialmente durante o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primeiro trimestre de gravidez</a:t>
            </a:r>
            <a:r>
              <a:rPr lang="pt-BR" sz="4000" dirty="0">
                <a:latin typeface="Aharony"/>
              </a:rPr>
              <a:t>, se possível. Se o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tratamento psicossocial não produzir resultados</a:t>
            </a:r>
            <a:r>
              <a:rPr lang="pt-BR" sz="4000" dirty="0">
                <a:solidFill>
                  <a:srgbClr val="7F7F7F"/>
                </a:solidFill>
                <a:latin typeface="Aharony"/>
              </a:rPr>
              <a:t> </a:t>
            </a:r>
            <a:r>
              <a:rPr lang="pt-BR" sz="4000" dirty="0">
                <a:latin typeface="Aharony"/>
              </a:rPr>
              <a:t>na atenção primária à saúde, a paciente deve ser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encaminhada para um psiquiatra</a:t>
            </a:r>
            <a:r>
              <a:rPr lang="pt-BR" sz="4000" b="1" dirty="0">
                <a:latin typeface="Aharony"/>
              </a:rPr>
              <a:t>.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CBA30282-1AD9-BCCD-4416-EAC5668F9FF3}"/>
              </a:ext>
            </a:extLst>
          </p:cNvPr>
          <p:cNvGrpSpPr/>
          <p:nvPr/>
        </p:nvGrpSpPr>
        <p:grpSpPr>
          <a:xfrm>
            <a:off x="3230631" y="246577"/>
            <a:ext cx="5733665" cy="2670279"/>
            <a:chOff x="3230631" y="1133408"/>
            <a:chExt cx="5733665" cy="2670279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992BD65-6DA0-FD10-161C-1F5410EEB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30631" y="1133408"/>
              <a:ext cx="5730737" cy="2670279"/>
            </a:xfrm>
            <a:prstGeom prst="rect">
              <a:avLst/>
            </a:prstGeom>
          </p:spPr>
        </p:pic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071F861-DF30-468C-3C2C-BF1478230A8D}"/>
                </a:ext>
              </a:extLst>
            </p:cNvPr>
            <p:cNvSpPr txBox="1"/>
            <p:nvPr/>
          </p:nvSpPr>
          <p:spPr>
            <a:xfrm>
              <a:off x="3230631" y="3136612"/>
              <a:ext cx="573366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8B1062"/>
                  </a:solidFill>
                  <a:latin typeface="Century Gothic" panose="020B0502020202020204" pitchFamily="34" charset="0"/>
                </a:rPr>
                <a:t>Grávidas ou Lactantes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015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" presetClass="entr" presetSubtype="8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B42E43C1-A67C-8545-4EFA-6134A9CCDF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7576" b="81091" l="2667" r="25212">
                        <a14:foregroundMark x1="11030" y1="80364" x2="15677" y2="81091"/>
                        <a14:foregroundMark x1="15677" y1="81091" x2="17455" y2="79960"/>
                        <a14:foregroundMark x1="24768" y1="69374" x2="25212" y2="6905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2" t="56611" r="72607" b="18430"/>
          <a:stretch/>
        </p:blipFill>
        <p:spPr>
          <a:xfrm flipH="1">
            <a:off x="4315320" y="818338"/>
            <a:ext cx="5702968" cy="603966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6EBDCC9-AC5B-9882-5702-624242679ABA}"/>
              </a:ext>
            </a:extLst>
          </p:cNvPr>
          <p:cNvSpPr txBox="1"/>
          <p:nvPr/>
        </p:nvSpPr>
        <p:spPr>
          <a:xfrm>
            <a:off x="2342142" y="3863088"/>
            <a:ext cx="2043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Aharony"/>
              </a:rPr>
              <a:t>Psicoeducação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70999F0-63B2-0D1B-D50C-467FD3E3727B}"/>
              </a:ext>
            </a:extLst>
          </p:cNvPr>
          <p:cNvSpPr txBox="1"/>
          <p:nvPr/>
        </p:nvSpPr>
        <p:spPr>
          <a:xfrm>
            <a:off x="2522452" y="1740549"/>
            <a:ext cx="27971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latin typeface="Aharony"/>
              </a:rPr>
              <a:t>Redução do estresse</a:t>
            </a:r>
          </a:p>
          <a:p>
            <a:r>
              <a:rPr lang="pt-BR" sz="2400" b="1" dirty="0">
                <a:latin typeface="Aharony"/>
              </a:rPr>
              <a:t>e fortalecimento do</a:t>
            </a:r>
          </a:p>
          <a:p>
            <a:r>
              <a:rPr lang="pt-BR" sz="2400" b="1" dirty="0">
                <a:latin typeface="Aharony"/>
              </a:rPr>
              <a:t>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9DB5D7-C8F3-EA3D-456E-CC7DC0F9181B}"/>
              </a:ext>
            </a:extLst>
          </p:cNvPr>
          <p:cNvSpPr txBox="1"/>
          <p:nvPr/>
        </p:nvSpPr>
        <p:spPr>
          <a:xfrm>
            <a:off x="4048112" y="313709"/>
            <a:ext cx="46587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harony"/>
              </a:rPr>
              <a:t>Promoção do funcionamento</a:t>
            </a:r>
          </a:p>
          <a:p>
            <a:r>
              <a:rPr lang="pt-BR" sz="2400" b="1" dirty="0">
                <a:latin typeface="Aharony"/>
              </a:rPr>
              <a:t>em atividades diárias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DF5CD37-26C3-E270-BBAF-416EEDDEA0C2}"/>
              </a:ext>
            </a:extLst>
          </p:cNvPr>
          <p:cNvSpPr txBox="1"/>
          <p:nvPr/>
        </p:nvSpPr>
        <p:spPr>
          <a:xfrm>
            <a:off x="8800721" y="544541"/>
            <a:ext cx="3190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harony"/>
              </a:rPr>
              <a:t>Tratamento</a:t>
            </a:r>
          </a:p>
          <a:p>
            <a:r>
              <a:rPr lang="pt-BR" sz="2400" b="1" dirty="0">
                <a:latin typeface="Aharony"/>
              </a:rPr>
              <a:t>psicológico breve</a:t>
            </a:r>
          </a:p>
          <a:p>
            <a:r>
              <a:rPr lang="pt-BR" sz="2400" b="1" dirty="0">
                <a:latin typeface="Aharony"/>
              </a:rPr>
              <a:t>para depressão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0BFF7B85-2B52-092E-C30D-7208E5A20052}"/>
              </a:ext>
            </a:extLst>
          </p:cNvPr>
          <p:cNvSpPr txBox="1"/>
          <p:nvPr/>
        </p:nvSpPr>
        <p:spPr>
          <a:xfrm>
            <a:off x="9635510" y="2828835"/>
            <a:ext cx="3190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harony"/>
              </a:rPr>
              <a:t>Farmacologia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0B8350E-8941-9D7D-5D73-9F55434B429E}"/>
              </a:ext>
            </a:extLst>
          </p:cNvPr>
          <p:cNvSpPr txBox="1"/>
          <p:nvPr/>
        </p:nvSpPr>
        <p:spPr>
          <a:xfrm>
            <a:off x="488337" y="217615"/>
            <a:ext cx="27029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5400" b="1" dirty="0">
                <a:solidFill>
                  <a:srgbClr val="FFC000"/>
                </a:solidFill>
                <a:latin typeface="Aharony"/>
              </a:rPr>
              <a:t>MANEJO</a:t>
            </a:r>
          </a:p>
        </p:txBody>
      </p:sp>
    </p:spTree>
    <p:extLst>
      <p:ext uri="{BB962C8B-B14F-4D97-AF65-F5344CB8AC3E}">
        <p14:creationId xmlns:p14="http://schemas.microsoft.com/office/powerpoint/2010/main" val="278217966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5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5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6" fill="hold">
                          <p:stCondLst>
                            <p:cond delay="indefinite"/>
                          </p:stCondLst>
                          <p:childTnLst>
                            <p:par>
                              <p:cTn id="1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8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 tmFilter="0,0; .5, 1; 1, 1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3" dur="25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4" fill="hold">
                          <p:stCondLst>
                            <p:cond delay="indefinite"/>
                          </p:stCondLst>
                          <p:childTnLst>
                            <p:par>
                              <p:cTn id="35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6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25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2" dur="25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7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250" tmFilter="0,0; .5, 1; 1, 1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2" fill="hold">
                          <p:stCondLst>
                            <p:cond delay="indefinite"/>
                          </p:stCondLst>
                          <p:childTnLst>
                            <p:par>
                              <p:cTn id="5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4" presetID="41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8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250" tmFilter="0,0; .5, 1; 1, 1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  <p:bldP spid="8" grpId="0"/>
          <p:bldP spid="9" grpId="0"/>
          <p:bldP spid="10" grpId="0"/>
          <p:bldP spid="11" grpId="0"/>
          <p:bldP spid="12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00D9CC-A99E-8D97-2C2A-91215087CA9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58" r="3144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29D80E6-7945-46C5-F1E0-D15D32BA02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6000"/>
                </a:schemeClr>
              </a:gs>
              <a:gs pos="51000">
                <a:srgbClr val="201C19">
                  <a:alpha val="9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6674E46-4269-2D8D-B309-5951163E46CE}"/>
              </a:ext>
            </a:extLst>
          </p:cNvPr>
          <p:cNvSpPr txBox="1"/>
          <p:nvPr/>
        </p:nvSpPr>
        <p:spPr>
          <a:xfrm>
            <a:off x="450237" y="2846515"/>
            <a:ext cx="48363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FFC000"/>
                </a:solidFill>
                <a:latin typeface="Aharony"/>
              </a:rPr>
              <a:t>Psicoeducação</a:t>
            </a:r>
          </a:p>
        </p:txBody>
      </p:sp>
    </p:spTree>
    <p:extLst>
      <p:ext uri="{BB962C8B-B14F-4D97-AF65-F5344CB8AC3E}">
        <p14:creationId xmlns:p14="http://schemas.microsoft.com/office/powerpoint/2010/main" val="262268073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D4FE2C-C179-4C49-3EB3-5D6678E5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96889" l="9898" r="99946">
                        <a14:foregroundMark x1="74757" y1="7960" x2="82147" y2="6990"/>
                        <a14:foregroundMark x1="82147" y1="6990" x2="86597" y2="9333"/>
                        <a14:foregroundMark x1="86597" y1="9333" x2="86704" y2="9333"/>
                        <a14:foregroundMark x1="90939" y1="47758" x2="94148" y2="70505"/>
                        <a14:foregroundMark x1="94148" y1="70505" x2="92287" y2="86586"/>
                        <a14:foregroundMark x1="92287" y1="86586" x2="97060" y2="87798"/>
                        <a14:foregroundMark x1="97060" y1="87798" x2="98786" y2="55515"/>
                        <a14:foregroundMark x1="73813" y1="95313" x2="88376" y2="93293"/>
                        <a14:foregroundMark x1="88376" y1="93293" x2="93150" y2="94505"/>
                        <a14:foregroundMark x1="93150" y1="94505" x2="98436" y2="93859"/>
                        <a14:foregroundMark x1="98436" y1="93859" x2="99595" y2="86424"/>
                        <a14:foregroundMark x1="99595" y1="86424" x2="99326" y2="84566"/>
                        <a14:foregroundMark x1="71170" y1="90747" x2="77859" y2="98182"/>
                        <a14:foregroundMark x1="77859" y1="98182" x2="98193" y2="96929"/>
                        <a14:foregroundMark x1="98193" y1="96929" x2="99973" y2="96929"/>
                        <a14:foregroundMark x1="74892" y1="5374" x2="79800" y2="4444"/>
                        <a14:foregroundMark x1="79800" y1="4444" x2="83118" y2="5980"/>
                        <a14:foregroundMark x1="68096" y1="61495" x2="69714" y2="5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2786"/>
          <a:stretch/>
        </p:blipFill>
        <p:spPr>
          <a:xfrm rot="914762">
            <a:off x="7667085" y="2781631"/>
            <a:ext cx="4879319" cy="40874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9121538" y="97854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Mensagens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8624607" y="1510204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ESSENCIAIS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65202F-3DBB-BF71-9B44-33650FF2ED15}"/>
              </a:ext>
            </a:extLst>
          </p:cNvPr>
          <p:cNvSpPr txBox="1"/>
          <p:nvPr/>
        </p:nvSpPr>
        <p:spPr>
          <a:xfrm>
            <a:off x="363160" y="442300"/>
            <a:ext cx="7188807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chemeClr val="bg1"/>
                </a:solidFill>
                <a:latin typeface="Aharony"/>
              </a:rPr>
              <a:t> As pessoas com depressão tendem a ter opiniões irrealisticamente negativas sobre si mesmas, a vida e o futuro. A situação atual pode ser muito difícil, mas a depressão causa pensamentos injustificados de desesperança e inutilidade. Essas ideias tendem a melhorar com a melhora da depressão.</a:t>
            </a:r>
          </a:p>
        </p:txBody>
      </p:sp>
    </p:spTree>
    <p:extLst>
      <p:ext uri="{BB962C8B-B14F-4D97-AF65-F5344CB8AC3E}">
        <p14:creationId xmlns:p14="http://schemas.microsoft.com/office/powerpoint/2010/main" val="269396645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  <p:bldP spid="7" grpId="0"/>
          <p:bldP spid="1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D4FE2C-C179-4C49-3EB3-5D6678E5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96889" l="9898" r="99946">
                        <a14:foregroundMark x1="74757" y1="7960" x2="82147" y2="6990"/>
                        <a14:foregroundMark x1="82147" y1="6990" x2="86597" y2="9333"/>
                        <a14:foregroundMark x1="86597" y1="9333" x2="86704" y2="9333"/>
                        <a14:foregroundMark x1="90939" y1="47758" x2="94148" y2="70505"/>
                        <a14:foregroundMark x1="94148" y1="70505" x2="92287" y2="86586"/>
                        <a14:foregroundMark x1="92287" y1="86586" x2="97060" y2="87798"/>
                        <a14:foregroundMark x1="97060" y1="87798" x2="98786" y2="55515"/>
                        <a14:foregroundMark x1="73813" y1="95313" x2="88376" y2="93293"/>
                        <a14:foregroundMark x1="88376" y1="93293" x2="93150" y2="94505"/>
                        <a14:foregroundMark x1="93150" y1="94505" x2="98436" y2="93859"/>
                        <a14:foregroundMark x1="98436" y1="93859" x2="99595" y2="86424"/>
                        <a14:foregroundMark x1="99595" y1="86424" x2="99326" y2="84566"/>
                        <a14:foregroundMark x1="71170" y1="90747" x2="77859" y2="98182"/>
                        <a14:foregroundMark x1="77859" y1="98182" x2="98193" y2="96929"/>
                        <a14:foregroundMark x1="98193" y1="96929" x2="99973" y2="96929"/>
                        <a14:foregroundMark x1="74892" y1="5374" x2="79800" y2="4444"/>
                        <a14:foregroundMark x1="79800" y1="4444" x2="83118" y2="5980"/>
                        <a14:foregroundMark x1="68096" y1="61495" x2="69714" y2="5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2786"/>
          <a:stretch/>
        </p:blipFill>
        <p:spPr>
          <a:xfrm rot="914762">
            <a:off x="7667085" y="2781631"/>
            <a:ext cx="4879319" cy="40874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9121538" y="97854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Mensagens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8624607" y="1510204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ESSENCIAIS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65202F-3DBB-BF71-9B44-33650FF2ED15}"/>
              </a:ext>
            </a:extLst>
          </p:cNvPr>
          <p:cNvSpPr txBox="1"/>
          <p:nvPr/>
        </p:nvSpPr>
        <p:spPr>
          <a:xfrm>
            <a:off x="363160" y="442300"/>
            <a:ext cx="718880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chemeClr val="bg1"/>
                </a:solidFill>
                <a:latin typeface="Aharony"/>
              </a:rPr>
              <a:t> O motivo das atitudes negativas de outras pessoas (p. ex., “você deve ser mais forte”, “reaja”) pode ser o fato de que a depressão não é uma condição visível, ao contrário de uma fratura ou ferida. Há também a concepção errônea de que as pessoas com depressão podem controlar facilmente seus </a:t>
            </a:r>
          </a:p>
          <a:p>
            <a:pPr algn="just"/>
            <a:r>
              <a:rPr lang="pt-BR" sz="3200" b="1" dirty="0">
                <a:solidFill>
                  <a:schemeClr val="bg1"/>
                </a:solidFill>
                <a:latin typeface="Aharony"/>
              </a:rPr>
              <a:t>sintomas pela simples força de vontade.</a:t>
            </a:r>
          </a:p>
        </p:txBody>
      </p:sp>
    </p:spTree>
    <p:extLst>
      <p:ext uri="{BB962C8B-B14F-4D97-AF65-F5344CB8AC3E}">
        <p14:creationId xmlns:p14="http://schemas.microsoft.com/office/powerpoint/2010/main" val="35719929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D4FE2C-C179-4C49-3EB3-5D6678E5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96889" l="9898" r="99946">
                        <a14:foregroundMark x1="74757" y1="7960" x2="82147" y2="6990"/>
                        <a14:foregroundMark x1="82147" y1="6990" x2="86597" y2="9333"/>
                        <a14:foregroundMark x1="86597" y1="9333" x2="86704" y2="9333"/>
                        <a14:foregroundMark x1="90939" y1="47758" x2="94148" y2="70505"/>
                        <a14:foregroundMark x1="94148" y1="70505" x2="92287" y2="86586"/>
                        <a14:foregroundMark x1="92287" y1="86586" x2="97060" y2="87798"/>
                        <a14:foregroundMark x1="97060" y1="87798" x2="98786" y2="55515"/>
                        <a14:foregroundMark x1="73813" y1="95313" x2="88376" y2="93293"/>
                        <a14:foregroundMark x1="88376" y1="93293" x2="93150" y2="94505"/>
                        <a14:foregroundMark x1="93150" y1="94505" x2="98436" y2="93859"/>
                        <a14:foregroundMark x1="98436" y1="93859" x2="99595" y2="86424"/>
                        <a14:foregroundMark x1="99595" y1="86424" x2="99326" y2="84566"/>
                        <a14:foregroundMark x1="71170" y1="90747" x2="77859" y2="98182"/>
                        <a14:foregroundMark x1="77859" y1="98182" x2="98193" y2="96929"/>
                        <a14:foregroundMark x1="98193" y1="96929" x2="99973" y2="96929"/>
                        <a14:foregroundMark x1="74892" y1="5374" x2="79800" y2="4444"/>
                        <a14:foregroundMark x1="79800" y1="4444" x2="83118" y2="5980"/>
                        <a14:foregroundMark x1="68096" y1="61495" x2="69714" y2="5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2786"/>
          <a:stretch/>
        </p:blipFill>
        <p:spPr>
          <a:xfrm rot="914762">
            <a:off x="7667085" y="2781631"/>
            <a:ext cx="4879319" cy="40874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9121538" y="97854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Mensagens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8624607" y="1510204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ESSENCIAIS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65202F-3DBB-BF71-9B44-33650FF2ED15}"/>
              </a:ext>
            </a:extLst>
          </p:cNvPr>
          <p:cNvSpPr txBox="1"/>
          <p:nvPr/>
        </p:nvSpPr>
        <p:spPr>
          <a:xfrm>
            <a:off x="395244" y="2644170"/>
            <a:ext cx="71888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chemeClr val="bg1"/>
                </a:solidFill>
                <a:latin typeface="Aharony"/>
              </a:rPr>
              <a:t> A depressão é uma condição muito comum que pode acometer qualquer pessoa.</a:t>
            </a:r>
          </a:p>
        </p:txBody>
      </p:sp>
    </p:spTree>
    <p:extLst>
      <p:ext uri="{BB962C8B-B14F-4D97-AF65-F5344CB8AC3E}">
        <p14:creationId xmlns:p14="http://schemas.microsoft.com/office/powerpoint/2010/main" val="193613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D4FE2C-C179-4C49-3EB3-5D6678E5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96889" l="9898" r="99946">
                        <a14:foregroundMark x1="74757" y1="7960" x2="82147" y2="6990"/>
                        <a14:foregroundMark x1="82147" y1="6990" x2="86597" y2="9333"/>
                        <a14:foregroundMark x1="86597" y1="9333" x2="86704" y2="9333"/>
                        <a14:foregroundMark x1="90939" y1="47758" x2="94148" y2="70505"/>
                        <a14:foregroundMark x1="94148" y1="70505" x2="92287" y2="86586"/>
                        <a14:foregroundMark x1="92287" y1="86586" x2="97060" y2="87798"/>
                        <a14:foregroundMark x1="97060" y1="87798" x2="98786" y2="55515"/>
                        <a14:foregroundMark x1="73813" y1="95313" x2="88376" y2="93293"/>
                        <a14:foregroundMark x1="88376" y1="93293" x2="93150" y2="94505"/>
                        <a14:foregroundMark x1="93150" y1="94505" x2="98436" y2="93859"/>
                        <a14:foregroundMark x1="98436" y1="93859" x2="99595" y2="86424"/>
                        <a14:foregroundMark x1="99595" y1="86424" x2="99326" y2="84566"/>
                        <a14:foregroundMark x1="71170" y1="90747" x2="77859" y2="98182"/>
                        <a14:foregroundMark x1="77859" y1="98182" x2="98193" y2="96929"/>
                        <a14:foregroundMark x1="98193" y1="96929" x2="99973" y2="96929"/>
                        <a14:foregroundMark x1="74892" y1="5374" x2="79800" y2="4444"/>
                        <a14:foregroundMark x1="79800" y1="4444" x2="83118" y2="5980"/>
                        <a14:foregroundMark x1="68096" y1="61495" x2="69714" y2="5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2786"/>
          <a:stretch/>
        </p:blipFill>
        <p:spPr>
          <a:xfrm rot="914762">
            <a:off x="7667085" y="2781631"/>
            <a:ext cx="4879319" cy="40874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9121538" y="97854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Mensagens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8624607" y="1510204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ESSENCIAIS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65202F-3DBB-BF71-9B44-33650FF2ED15}"/>
              </a:ext>
            </a:extLst>
          </p:cNvPr>
          <p:cNvSpPr txBox="1"/>
          <p:nvPr/>
        </p:nvSpPr>
        <p:spPr>
          <a:xfrm>
            <a:off x="395244" y="2644170"/>
            <a:ext cx="71888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chemeClr val="bg1"/>
                </a:solidFill>
                <a:latin typeface="Aharony"/>
              </a:rPr>
              <a:t> A ocorrência de depressão não significa que a pessoa seja fraca ou preguiçosa.</a:t>
            </a:r>
          </a:p>
        </p:txBody>
      </p:sp>
    </p:spTree>
    <p:extLst>
      <p:ext uri="{BB962C8B-B14F-4D97-AF65-F5344CB8AC3E}">
        <p14:creationId xmlns:p14="http://schemas.microsoft.com/office/powerpoint/2010/main" val="790159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DD4FE2C-C179-4C49-3EB3-5D6678E5C9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444" b="96889" l="9898" r="99946">
                        <a14:foregroundMark x1="74757" y1="7960" x2="82147" y2="6990"/>
                        <a14:foregroundMark x1="82147" y1="6990" x2="86597" y2="9333"/>
                        <a14:foregroundMark x1="86597" y1="9333" x2="86704" y2="9333"/>
                        <a14:foregroundMark x1="90939" y1="47758" x2="94148" y2="70505"/>
                        <a14:foregroundMark x1="94148" y1="70505" x2="92287" y2="86586"/>
                        <a14:foregroundMark x1="92287" y1="86586" x2="97060" y2="87798"/>
                        <a14:foregroundMark x1="97060" y1="87798" x2="98786" y2="55515"/>
                        <a14:foregroundMark x1="73813" y1="95313" x2="88376" y2="93293"/>
                        <a14:foregroundMark x1="88376" y1="93293" x2="93150" y2="94505"/>
                        <a14:foregroundMark x1="93150" y1="94505" x2="98436" y2="93859"/>
                        <a14:foregroundMark x1="98436" y1="93859" x2="99595" y2="86424"/>
                        <a14:foregroundMark x1="99595" y1="86424" x2="99326" y2="84566"/>
                        <a14:foregroundMark x1="71170" y1="90747" x2="77859" y2="98182"/>
                        <a14:foregroundMark x1="77859" y1="98182" x2="98193" y2="96929"/>
                        <a14:foregroundMark x1="98193" y1="96929" x2="99973" y2="96929"/>
                        <a14:foregroundMark x1="74892" y1="5374" x2="79800" y2="4444"/>
                        <a14:foregroundMark x1="79800" y1="4444" x2="83118" y2="5980"/>
                        <a14:foregroundMark x1="68096" y1="61495" x2="69714" y2="589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51" t="2786"/>
          <a:stretch/>
        </p:blipFill>
        <p:spPr>
          <a:xfrm rot="914762">
            <a:off x="7667085" y="2781631"/>
            <a:ext cx="4879319" cy="408748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D9D15A7-6775-651C-9993-836A9426E2E9}"/>
              </a:ext>
            </a:extLst>
          </p:cNvPr>
          <p:cNvSpPr txBox="1"/>
          <p:nvPr/>
        </p:nvSpPr>
        <p:spPr>
          <a:xfrm>
            <a:off x="9121538" y="978548"/>
            <a:ext cx="24673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Century Gothic" panose="020B0502020202020204" pitchFamily="34" charset="0"/>
              </a:rPr>
              <a:t>Mensagens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C98D4B1-008F-2963-E57C-39D13171F4CB}"/>
              </a:ext>
            </a:extLst>
          </p:cNvPr>
          <p:cNvSpPr txBox="1"/>
          <p:nvPr/>
        </p:nvSpPr>
        <p:spPr>
          <a:xfrm>
            <a:off x="8624607" y="1510204"/>
            <a:ext cx="29642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FFC000"/>
                </a:solidFill>
                <a:latin typeface="Century Gothic" panose="020B0502020202020204" pitchFamily="34" charset="0"/>
              </a:rPr>
              <a:t>ESSENCIAIS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65202F-3DBB-BF71-9B44-33650FF2ED15}"/>
              </a:ext>
            </a:extLst>
          </p:cNvPr>
          <p:cNvSpPr txBox="1"/>
          <p:nvPr/>
        </p:nvSpPr>
        <p:spPr>
          <a:xfrm>
            <a:off x="363160" y="442300"/>
            <a:ext cx="718880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3200" b="1" dirty="0">
                <a:solidFill>
                  <a:schemeClr val="bg1"/>
                </a:solidFill>
                <a:latin typeface="Aharony"/>
              </a:rPr>
              <a:t> Os pensamentos de autoagressão ou suicídio são comuns. Se notarem esses pensamentos, não devem tomar nenhuma medida, mas contar a uma pessoa de confiança e voltar imediatamente para obter ajuda.</a:t>
            </a:r>
          </a:p>
        </p:txBody>
      </p:sp>
    </p:spTree>
    <p:extLst>
      <p:ext uri="{BB962C8B-B14F-4D97-AF65-F5344CB8AC3E}">
        <p14:creationId xmlns:p14="http://schemas.microsoft.com/office/powerpoint/2010/main" val="5706123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54A143-F0E9-06D4-F479-0BD9B08377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 r="9685" b="3192"/>
          <a:stretch/>
        </p:blipFill>
        <p:spPr>
          <a:xfrm flipH="1">
            <a:off x="0" y="-1"/>
            <a:ext cx="12192000" cy="685800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DBA43627-B3DA-3F03-049D-12E77CF3C10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6000"/>
                </a:schemeClr>
              </a:gs>
              <a:gs pos="72000">
                <a:srgbClr val="201C1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8687449-E5F5-A3C2-FA57-9D0BEED91018}"/>
              </a:ext>
            </a:extLst>
          </p:cNvPr>
          <p:cNvSpPr txBox="1"/>
          <p:nvPr/>
        </p:nvSpPr>
        <p:spPr>
          <a:xfrm>
            <a:off x="6304546" y="1293254"/>
            <a:ext cx="5437217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54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pt-BR" sz="6000" dirty="0">
                <a:latin typeface="Aharony"/>
              </a:rPr>
              <a:t>Redução do estresse e fortalecimento do apoio social</a:t>
            </a:r>
          </a:p>
          <a:p>
            <a:pPr algn="ctr"/>
            <a:endParaRPr lang="pt-BR" sz="6000" dirty="0">
              <a:latin typeface="Aharony"/>
            </a:endParaRPr>
          </a:p>
        </p:txBody>
      </p:sp>
    </p:spTree>
    <p:extLst>
      <p:ext uri="{BB962C8B-B14F-4D97-AF65-F5344CB8AC3E}">
        <p14:creationId xmlns:p14="http://schemas.microsoft.com/office/powerpoint/2010/main" val="262686022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7C4DDF51-1EE2-F40F-F755-A01862F1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382" y="1917604"/>
            <a:ext cx="2469094" cy="804742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19DDD67E-8C0F-94C4-4C8A-15F8208CC8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526" y="1917604"/>
            <a:ext cx="2274005" cy="84132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57EF874-3CDB-B711-D0BE-92BB22E8B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5094" y="1629700"/>
            <a:ext cx="2261812" cy="390178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E73492C5-06F7-1F22-8124-A5283C3D7588}"/>
              </a:ext>
            </a:extLst>
          </p:cNvPr>
          <p:cNvGrpSpPr/>
          <p:nvPr/>
        </p:nvGrpSpPr>
        <p:grpSpPr>
          <a:xfrm>
            <a:off x="4638929" y="2758925"/>
            <a:ext cx="8370005" cy="3034238"/>
            <a:chOff x="-7760" y="1273854"/>
            <a:chExt cx="12192000" cy="4132334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CBB309A4-2B60-75DE-7A6F-81D201B14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760" y="2862021"/>
              <a:ext cx="12192000" cy="2544167"/>
            </a:xfrm>
            <a:prstGeom prst="rect">
              <a:avLst/>
            </a:prstGeom>
          </p:spPr>
        </p:pic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6AFB2B80-6C88-BBB3-94B9-1236C3298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5160" y="1273854"/>
              <a:ext cx="5766687" cy="14645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789544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365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harony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5494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Aharony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harony"/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578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atin typeface="Aharony"/>
            </a:endParaRPr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5" idx="1"/>
          </p:cNvCxnSpPr>
          <p:nvPr/>
        </p:nvCxnSpPr>
        <p:spPr>
          <a:xfrm flipV="1">
            <a:off x="2663930" y="1500607"/>
            <a:ext cx="1891067" cy="1784071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198835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5" grpId="0"/>
          <p:bldP spid="1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5" grpId="0"/>
          <p:bldP spid="12" grpId="0" animBg="1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365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harony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5494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Aharony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harony"/>
              </a:rPr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578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atin typeface="Aharony"/>
            </a:endParaRPr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6" idx="1"/>
          </p:cNvCxnSpPr>
          <p:nvPr/>
        </p:nvCxnSpPr>
        <p:spPr>
          <a:xfrm flipV="1">
            <a:off x="2663930" y="2358324"/>
            <a:ext cx="1891067" cy="926354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6527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365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harony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5494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Aharony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harony"/>
              </a:rPr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578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atin typeface="Aharony"/>
            </a:endParaRPr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7" idx="1"/>
          </p:cNvCxnSpPr>
          <p:nvPr/>
        </p:nvCxnSpPr>
        <p:spPr>
          <a:xfrm flipV="1">
            <a:off x="2663930" y="3216041"/>
            <a:ext cx="1891067" cy="68637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4305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365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harony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5494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Aharony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harony"/>
              </a:rPr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578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atin typeface="Aharony"/>
            </a:endParaRPr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8" idx="1"/>
          </p:cNvCxnSpPr>
          <p:nvPr/>
        </p:nvCxnSpPr>
        <p:spPr>
          <a:xfrm>
            <a:off x="2663930" y="3284678"/>
            <a:ext cx="1891067" cy="789080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73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365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harony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5494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Aharony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578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harony"/>
              </a:rPr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rgbClr val="7A7B80"/>
                </a:solidFill>
                <a:latin typeface="Aharony"/>
              </a:rPr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atin typeface="Aharony"/>
            </a:endParaRPr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9" idx="1"/>
          </p:cNvCxnSpPr>
          <p:nvPr/>
        </p:nvCxnSpPr>
        <p:spPr>
          <a:xfrm>
            <a:off x="2663930" y="3284678"/>
            <a:ext cx="1891067" cy="1646797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228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C0B50B00-D4BD-9DCB-4D8C-1BFA86806440}"/>
              </a:ext>
            </a:extLst>
          </p:cNvPr>
          <p:cNvSpPr txBox="1"/>
          <p:nvPr/>
        </p:nvSpPr>
        <p:spPr>
          <a:xfrm>
            <a:off x="506930" y="184469"/>
            <a:ext cx="36583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Aharony"/>
              </a:rPr>
              <a:t>Redução do Estresse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DEDB2BC-AEA6-673D-5F93-B501C66F3D85}"/>
              </a:ext>
            </a:extLst>
          </p:cNvPr>
          <p:cNvSpPr txBox="1"/>
          <p:nvPr/>
        </p:nvSpPr>
        <p:spPr>
          <a:xfrm>
            <a:off x="4911136" y="184469"/>
            <a:ext cx="54945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FFC000"/>
                </a:solidFill>
                <a:latin typeface="Aharony"/>
              </a:rPr>
              <a:t>Fortalecimento do Apoio Social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52367BF-0791-C3FE-628D-96AB4E17E2A9}"/>
              </a:ext>
            </a:extLst>
          </p:cNvPr>
          <p:cNvSpPr txBox="1"/>
          <p:nvPr/>
        </p:nvSpPr>
        <p:spPr>
          <a:xfrm>
            <a:off x="4554997" y="1238997"/>
            <a:ext cx="65156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1.Identificação de Estressores Psicossociais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29C95FB-74F8-74C9-8C7F-1886281E6760}"/>
              </a:ext>
            </a:extLst>
          </p:cNvPr>
          <p:cNvSpPr txBox="1"/>
          <p:nvPr/>
        </p:nvSpPr>
        <p:spPr>
          <a:xfrm>
            <a:off x="4554997" y="2096714"/>
            <a:ext cx="5321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2.Técnicas de Controle de Estresse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8E3E18-1B54-FBFF-8A28-5DD5C130B676}"/>
              </a:ext>
            </a:extLst>
          </p:cNvPr>
          <p:cNvSpPr txBox="1"/>
          <p:nvPr/>
        </p:nvSpPr>
        <p:spPr>
          <a:xfrm>
            <a:off x="4554997" y="2954431"/>
            <a:ext cx="6784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3.Avaliação e Administração de Maus-Tratos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13114E02-DE6A-F80B-C8EC-7BE167719E39}"/>
              </a:ext>
            </a:extLst>
          </p:cNvPr>
          <p:cNvSpPr txBox="1"/>
          <p:nvPr/>
        </p:nvSpPr>
        <p:spPr>
          <a:xfrm>
            <a:off x="4554997" y="3812148"/>
            <a:ext cx="5089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4.Fortalecimento do Apoio Social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271C6F3-E0CA-2A3B-92CE-DC04330EBDE9}"/>
              </a:ext>
            </a:extLst>
          </p:cNvPr>
          <p:cNvSpPr txBox="1"/>
          <p:nvPr/>
        </p:nvSpPr>
        <p:spPr>
          <a:xfrm>
            <a:off x="4554997" y="4669865"/>
            <a:ext cx="65783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>
                    <a:lumMod val="85000"/>
                  </a:schemeClr>
                </a:solidFill>
                <a:latin typeface="Aharony"/>
              </a:rPr>
              <a:t>5.Reativação das Atividades Sociais Prévias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347AF7-BE08-206A-7E8A-205BFF6053B3}"/>
              </a:ext>
            </a:extLst>
          </p:cNvPr>
          <p:cNvSpPr txBox="1"/>
          <p:nvPr/>
        </p:nvSpPr>
        <p:spPr>
          <a:xfrm>
            <a:off x="4554997" y="5527580"/>
            <a:ext cx="68763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harony"/>
              </a:rPr>
              <a:t>6.Ensino de Métodos de Controle do Estresse</a:t>
            </a:r>
          </a:p>
        </p:txBody>
      </p:sp>
      <p:sp>
        <p:nvSpPr>
          <p:cNvPr id="12" name="Smiley 11">
            <a:extLst>
              <a:ext uri="{FF2B5EF4-FFF2-40B4-BE49-F238E27FC236}">
                <a16:creationId xmlns:a16="http://schemas.microsoft.com/office/drawing/2014/main" id="{1036E837-E844-3BC8-E0EE-9C740FFB12D4}"/>
              </a:ext>
            </a:extLst>
          </p:cNvPr>
          <p:cNvSpPr/>
          <p:nvPr/>
        </p:nvSpPr>
        <p:spPr>
          <a:xfrm>
            <a:off x="642625" y="2233987"/>
            <a:ext cx="2021305" cy="2101381"/>
          </a:xfrm>
          <a:prstGeom prst="smileyFac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atin typeface="Aharony"/>
            </a:endParaRPr>
          </a:p>
        </p:txBody>
      </p:sp>
      <p:cxnSp>
        <p:nvCxnSpPr>
          <p:cNvPr id="14" name="Conector: Angulado 13">
            <a:extLst>
              <a:ext uri="{FF2B5EF4-FFF2-40B4-BE49-F238E27FC236}">
                <a16:creationId xmlns:a16="http://schemas.microsoft.com/office/drawing/2014/main" id="{B857EE27-0D08-EC6D-2247-E93B302C4BCC}"/>
              </a:ext>
            </a:extLst>
          </p:cNvPr>
          <p:cNvCxnSpPr>
            <a:cxnSpLocks/>
            <a:stCxn id="12" idx="6"/>
            <a:endCxn id="10" idx="1"/>
          </p:cNvCxnSpPr>
          <p:nvPr/>
        </p:nvCxnSpPr>
        <p:spPr>
          <a:xfrm>
            <a:off x="2663930" y="3284678"/>
            <a:ext cx="1891067" cy="2504512"/>
          </a:xfrm>
          <a:prstGeom prst="bentConnector3">
            <a:avLst/>
          </a:prstGeom>
          <a:ln w="76200">
            <a:solidFill>
              <a:schemeClr val="bg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74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FC9732B-97DB-0993-7CEE-50D42ACABD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136" r="32955" b="28297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38D39D9-3278-EC11-39C1-7513C56511F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7000"/>
                </a:schemeClr>
              </a:gs>
              <a:gs pos="51000">
                <a:srgbClr val="201C19">
                  <a:alpha val="9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750D2C3-96B7-FAD3-3479-D28F61684807}"/>
              </a:ext>
            </a:extLst>
          </p:cNvPr>
          <p:cNvSpPr txBox="1"/>
          <p:nvPr/>
        </p:nvSpPr>
        <p:spPr>
          <a:xfrm>
            <a:off x="647729" y="1293254"/>
            <a:ext cx="6472991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54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pt-BR" dirty="0">
                <a:latin typeface="Aharony"/>
              </a:rPr>
              <a:t>Promoção do funcionamento em atividades diárias e na vida </a:t>
            </a:r>
          </a:p>
          <a:p>
            <a:pPr algn="ctr"/>
            <a:r>
              <a:rPr lang="pt-BR" dirty="0">
                <a:latin typeface="Aharony"/>
              </a:rPr>
              <a:t>comunitária</a:t>
            </a:r>
          </a:p>
        </p:txBody>
      </p:sp>
    </p:spTree>
    <p:extLst>
      <p:ext uri="{BB962C8B-B14F-4D97-AF65-F5344CB8AC3E}">
        <p14:creationId xmlns:p14="http://schemas.microsoft.com/office/powerpoint/2010/main" val="140896898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8DC9AAC5-C6AD-2EB6-47D9-30CF696E7CF6}"/>
              </a:ext>
            </a:extLst>
          </p:cNvPr>
          <p:cNvSpPr txBox="1"/>
          <p:nvPr/>
        </p:nvSpPr>
        <p:spPr>
          <a:xfrm>
            <a:off x="506930" y="184469"/>
            <a:ext cx="632577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7A7B80"/>
                </a:solidFill>
                <a:latin typeface="Aharony"/>
              </a:rPr>
              <a:t>Incentive a pessoa adotar:</a:t>
            </a: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B4BC0673-E32C-9187-2FDE-ABE7EA33F9F8}"/>
              </a:ext>
            </a:extLst>
          </p:cNvPr>
          <p:cNvGrpSpPr/>
          <p:nvPr/>
        </p:nvGrpSpPr>
        <p:grpSpPr>
          <a:xfrm>
            <a:off x="421891" y="1042808"/>
            <a:ext cx="11281232" cy="781050"/>
            <a:chOff x="421891" y="1042808"/>
            <a:chExt cx="11281232" cy="78105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028D051B-5C90-92F5-B059-E67876961E44}"/>
                </a:ext>
              </a:extLst>
            </p:cNvPr>
            <p:cNvSpPr txBox="1"/>
            <p:nvPr/>
          </p:nvSpPr>
          <p:spPr>
            <a:xfrm>
              <a:off x="1202941" y="1171723"/>
              <a:ext cx="105001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retomar (ou continuar) atividades que antes eram prazerosas</a:t>
              </a:r>
            </a:p>
          </p:txBody>
        </p:sp>
        <p:pic>
          <p:nvPicPr>
            <p:cNvPr id="4" name="Gráfico 3" descr="Ciclismo">
              <a:extLst>
                <a:ext uri="{FF2B5EF4-FFF2-40B4-BE49-F238E27FC236}">
                  <a16:creationId xmlns:a16="http://schemas.microsoft.com/office/drawing/2014/main" id="{1007530B-957A-52D0-00F6-E0FC2715FC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1042808"/>
              <a:ext cx="781050" cy="781050"/>
            </a:xfrm>
            <a:prstGeom prst="rect">
              <a:avLst/>
            </a:prstGeom>
          </p:spPr>
        </p:pic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E3D72F96-BFBC-79E5-9CF6-0B0E9B32EB87}"/>
              </a:ext>
            </a:extLst>
          </p:cNvPr>
          <p:cNvGrpSpPr/>
          <p:nvPr/>
        </p:nvGrpSpPr>
        <p:grpSpPr>
          <a:xfrm>
            <a:off x="421891" y="1954357"/>
            <a:ext cx="9345061" cy="781050"/>
            <a:chOff x="421891" y="1954357"/>
            <a:chExt cx="9345061" cy="781050"/>
          </a:xfrm>
        </p:grpSpPr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5CDBB7B-E844-A502-6936-308D60DD5634}"/>
                </a:ext>
              </a:extLst>
            </p:cNvPr>
            <p:cNvSpPr txBox="1"/>
            <p:nvPr/>
          </p:nvSpPr>
          <p:spPr>
            <a:xfrm>
              <a:off x="1202941" y="2083272"/>
              <a:ext cx="8564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manter horários regulares para dormir e acordar</a:t>
              </a:r>
            </a:p>
          </p:txBody>
        </p:sp>
        <p:pic>
          <p:nvPicPr>
            <p:cNvPr id="11" name="Gráfico 10" descr="Ciclismo">
              <a:extLst>
                <a:ext uri="{FF2B5EF4-FFF2-40B4-BE49-F238E27FC236}">
                  <a16:creationId xmlns:a16="http://schemas.microsoft.com/office/drawing/2014/main" id="{DE4BE387-8746-86F8-8FE4-A1592B9880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1954357"/>
              <a:ext cx="781050" cy="781050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968CCEF7-96BC-FD42-BEAE-07ABC79DAD5E}"/>
              </a:ext>
            </a:extLst>
          </p:cNvPr>
          <p:cNvGrpSpPr/>
          <p:nvPr/>
        </p:nvGrpSpPr>
        <p:grpSpPr>
          <a:xfrm>
            <a:off x="421891" y="2865906"/>
            <a:ext cx="8690010" cy="781050"/>
            <a:chOff x="421891" y="2865906"/>
            <a:chExt cx="8690010" cy="781050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1B07478-30E8-0C8F-7760-B83AAE09D296}"/>
                </a:ext>
              </a:extLst>
            </p:cNvPr>
            <p:cNvSpPr txBox="1"/>
            <p:nvPr/>
          </p:nvSpPr>
          <p:spPr>
            <a:xfrm>
              <a:off x="1202941" y="2994821"/>
              <a:ext cx="790896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se manter o mais fisicamente ativo possível.</a:t>
              </a:r>
            </a:p>
          </p:txBody>
        </p:sp>
        <p:pic>
          <p:nvPicPr>
            <p:cNvPr id="12" name="Gráfico 11" descr="Ciclismo">
              <a:extLst>
                <a:ext uri="{FF2B5EF4-FFF2-40B4-BE49-F238E27FC236}">
                  <a16:creationId xmlns:a16="http://schemas.microsoft.com/office/drawing/2014/main" id="{14354F7C-50A3-7168-1E6A-87749C4764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2865906"/>
              <a:ext cx="781050" cy="781050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BC076BF7-C216-EF58-58F7-639B41FC5FED}"/>
              </a:ext>
            </a:extLst>
          </p:cNvPr>
          <p:cNvGrpSpPr/>
          <p:nvPr/>
        </p:nvGrpSpPr>
        <p:grpSpPr>
          <a:xfrm>
            <a:off x="421891" y="3777455"/>
            <a:ext cx="12322711" cy="781050"/>
            <a:chOff x="421891" y="3777455"/>
            <a:chExt cx="12322711" cy="781050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C55D1055-440A-9728-913E-E35220D1B96B}"/>
                </a:ext>
              </a:extLst>
            </p:cNvPr>
            <p:cNvSpPr txBox="1"/>
            <p:nvPr/>
          </p:nvSpPr>
          <p:spPr>
            <a:xfrm>
              <a:off x="1202941" y="3906370"/>
              <a:ext cx="1154166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comer regularmente apesar das variações do apetite</a:t>
              </a:r>
            </a:p>
          </p:txBody>
        </p:sp>
        <p:pic>
          <p:nvPicPr>
            <p:cNvPr id="13" name="Gráfico 12" descr="Ciclismo">
              <a:extLst>
                <a:ext uri="{FF2B5EF4-FFF2-40B4-BE49-F238E27FC236}">
                  <a16:creationId xmlns:a16="http://schemas.microsoft.com/office/drawing/2014/main" id="{6907014C-08C0-0E59-341B-F3CC36317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3777455"/>
              <a:ext cx="781050" cy="781050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873A5686-CCF9-E8B9-373D-83EFDF02E672}"/>
              </a:ext>
            </a:extLst>
          </p:cNvPr>
          <p:cNvGrpSpPr/>
          <p:nvPr/>
        </p:nvGrpSpPr>
        <p:grpSpPr>
          <a:xfrm>
            <a:off x="421891" y="4689004"/>
            <a:ext cx="10310967" cy="781050"/>
            <a:chOff x="421891" y="4689004"/>
            <a:chExt cx="10310967" cy="78105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5D19B97-9021-625F-87A4-D4C4C4AB8FC8}"/>
                </a:ext>
              </a:extLst>
            </p:cNvPr>
            <p:cNvSpPr txBox="1"/>
            <p:nvPr/>
          </p:nvSpPr>
          <p:spPr>
            <a:xfrm>
              <a:off x="1202941" y="4817919"/>
              <a:ext cx="95299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passar tempo com amigos de confiança e com a família</a:t>
              </a:r>
            </a:p>
          </p:txBody>
        </p:sp>
        <p:pic>
          <p:nvPicPr>
            <p:cNvPr id="14" name="Gráfico 13" descr="Ciclismo">
              <a:extLst>
                <a:ext uri="{FF2B5EF4-FFF2-40B4-BE49-F238E27FC236}">
                  <a16:creationId xmlns:a16="http://schemas.microsoft.com/office/drawing/2014/main" id="{EC31D2EE-6CC5-8A09-3B0C-1A62B5B14F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4689004"/>
              <a:ext cx="781050" cy="781050"/>
            </a:xfrm>
            <a:prstGeom prst="rect">
              <a:avLst/>
            </a:prstGeom>
          </p:spPr>
        </p:pic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B15FA812-371B-359B-EDD4-6A9F00430DE3}"/>
              </a:ext>
            </a:extLst>
          </p:cNvPr>
          <p:cNvGrpSpPr/>
          <p:nvPr/>
        </p:nvGrpSpPr>
        <p:grpSpPr>
          <a:xfrm>
            <a:off x="421891" y="5600552"/>
            <a:ext cx="11919805" cy="781050"/>
            <a:chOff x="421891" y="5600552"/>
            <a:chExt cx="11919805" cy="781050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25C7BCC8-3997-C305-0DE1-8EBE6E0A9EBB}"/>
                </a:ext>
              </a:extLst>
            </p:cNvPr>
            <p:cNvSpPr txBox="1"/>
            <p:nvPr/>
          </p:nvSpPr>
          <p:spPr>
            <a:xfrm>
              <a:off x="1202941" y="5729467"/>
              <a:ext cx="111387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2800" dirty="0">
                  <a:latin typeface="Aharony"/>
                </a:rPr>
                <a:t>Procurar participar de atividades comunitárias e outras atividades sociais</a:t>
              </a:r>
            </a:p>
          </p:txBody>
        </p:sp>
        <p:pic>
          <p:nvPicPr>
            <p:cNvPr id="15" name="Gráfico 14" descr="Ciclismo">
              <a:extLst>
                <a:ext uri="{FF2B5EF4-FFF2-40B4-BE49-F238E27FC236}">
                  <a16:creationId xmlns:a16="http://schemas.microsoft.com/office/drawing/2014/main" id="{9D88E145-55FC-F38D-008D-A7976EF8D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1891" y="5600552"/>
              <a:ext cx="781050" cy="781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75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3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4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12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5" fill="hold">
                          <p:stCondLst>
                            <p:cond delay="indefinite"/>
                          </p:stCondLst>
                          <p:childTnLst>
                            <p:par>
                              <p:cTn id="1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1" fill="hold">
                          <p:stCondLst>
                            <p:cond delay="indefinite"/>
                          </p:stCondLst>
                          <p:childTnLst>
                            <p:par>
                              <p:cTn id="22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3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7" fill="hold">
                          <p:stCondLst>
                            <p:cond delay="indefinite"/>
                          </p:stCondLst>
                          <p:childTnLst>
                            <p:par>
                              <p:cTn id="2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651A2DAB-D20F-C863-E2FE-EC04B715027D}"/>
              </a:ext>
            </a:extLst>
          </p:cNvPr>
          <p:cNvSpPr txBox="1"/>
          <p:nvPr/>
        </p:nvSpPr>
        <p:spPr>
          <a:xfrm>
            <a:off x="571095" y="396042"/>
            <a:ext cx="21587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7F7F7F"/>
                </a:solidFill>
                <a:latin typeface="Aharony"/>
              </a:rPr>
              <a:t>Tratamento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B425984-D0EC-E61A-F3FA-F0B04E2D3AD7}"/>
              </a:ext>
            </a:extLst>
          </p:cNvPr>
          <p:cNvSpPr txBox="1"/>
          <p:nvPr/>
        </p:nvSpPr>
        <p:spPr>
          <a:xfrm>
            <a:off x="892312" y="980817"/>
            <a:ext cx="42728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  <a:latin typeface="Aharony"/>
              </a:rPr>
              <a:t>Psicológicos Breves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EFECD3D-1ABC-5E74-CC80-B72D7FA37CB8}"/>
              </a:ext>
            </a:extLst>
          </p:cNvPr>
          <p:cNvSpPr txBox="1"/>
          <p:nvPr/>
        </p:nvSpPr>
        <p:spPr>
          <a:xfrm>
            <a:off x="2053389" y="2151727"/>
            <a:ext cx="808522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800" b="1" dirty="0">
                <a:latin typeface="Aharony"/>
              </a:rPr>
              <a:t>O </a:t>
            </a:r>
            <a:r>
              <a:rPr lang="pt-BR" sz="4800" b="1" dirty="0" err="1">
                <a:latin typeface="Aharony"/>
              </a:rPr>
              <a:t>mhGAP</a:t>
            </a:r>
            <a:r>
              <a:rPr lang="pt-BR" sz="4800" b="1" dirty="0">
                <a:latin typeface="Aharony"/>
              </a:rPr>
              <a:t> não contém protocolos específicos para implementar intervenções psicológicas breves. </a:t>
            </a:r>
          </a:p>
        </p:txBody>
      </p:sp>
    </p:spTree>
    <p:extLst>
      <p:ext uri="{BB962C8B-B14F-4D97-AF65-F5344CB8AC3E}">
        <p14:creationId xmlns:p14="http://schemas.microsoft.com/office/powerpoint/2010/main" val="2916362542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89170CF-F125-DE43-0F93-1C0FD98FCA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36" b="19694"/>
          <a:stretch/>
        </p:blipFill>
        <p:spPr>
          <a:xfrm>
            <a:off x="0" y="-682389"/>
            <a:ext cx="12192000" cy="7540389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BBB1BCD-7038-CF06-E700-064C318E030D}"/>
              </a:ext>
            </a:extLst>
          </p:cNvPr>
          <p:cNvSpPr/>
          <p:nvPr/>
        </p:nvSpPr>
        <p:spPr>
          <a:xfrm>
            <a:off x="0" y="-682389"/>
            <a:ext cx="12192000" cy="7540389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37000"/>
                </a:schemeClr>
              </a:gs>
              <a:gs pos="64000">
                <a:srgbClr val="201C1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8D8DBFD-F421-0C95-FEC2-08ABCDB596FC}"/>
              </a:ext>
            </a:extLst>
          </p:cNvPr>
          <p:cNvSpPr txBox="1"/>
          <p:nvPr/>
        </p:nvSpPr>
        <p:spPr>
          <a:xfrm>
            <a:off x="6972300" y="2505670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5400" b="1">
                <a:solidFill>
                  <a:srgbClr val="FFC000"/>
                </a:solidFill>
                <a:latin typeface="Century Gothic" panose="020B0502020202020204" pitchFamily="34" charset="0"/>
              </a:defRPr>
            </a:lvl1pPr>
          </a:lstStyle>
          <a:p>
            <a:r>
              <a:rPr lang="pt-BR" sz="6000" dirty="0">
                <a:latin typeface="Aharony"/>
              </a:rPr>
              <a:t>Farmacologia</a:t>
            </a:r>
          </a:p>
        </p:txBody>
      </p:sp>
    </p:spTree>
    <p:extLst>
      <p:ext uri="{BB962C8B-B14F-4D97-AF65-F5344CB8AC3E}">
        <p14:creationId xmlns:p14="http://schemas.microsoft.com/office/powerpoint/2010/main" val="2406239984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C667CE02-6652-860D-599C-15EEEE2C9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3885"/>
            <a:ext cx="12192000" cy="41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910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62C993-3D69-B50D-4652-5049CC5B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020" y1="64646" x2="64000" y2="80000"/>
                        <a14:backgroundMark x1="58020" y1="20687" x2="57657" y2="5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53000" r="24333" b="10000"/>
          <a:stretch/>
        </p:blipFill>
        <p:spPr>
          <a:xfrm rot="1457391">
            <a:off x="8775870" y="2947992"/>
            <a:ext cx="5943600" cy="42840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58E7D4-81FC-3145-93DB-D1DA292F649B}"/>
              </a:ext>
            </a:extLst>
          </p:cNvPr>
          <p:cNvSpPr txBox="1"/>
          <p:nvPr/>
        </p:nvSpPr>
        <p:spPr>
          <a:xfrm>
            <a:off x="453788" y="407048"/>
            <a:ext cx="3901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7A7B80"/>
                </a:solidFill>
                <a:latin typeface="Aharony"/>
              </a:rPr>
              <a:t>Antidepressivos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B28AF3-0073-1AAE-CD18-C59C6ED30C05}"/>
              </a:ext>
            </a:extLst>
          </p:cNvPr>
          <p:cNvSpPr txBox="1"/>
          <p:nvPr/>
        </p:nvSpPr>
        <p:spPr>
          <a:xfrm>
            <a:off x="453788" y="991823"/>
            <a:ext cx="764246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latin typeface="Aharony"/>
              </a:rPr>
              <a:t>Manejo da Depressão</a:t>
            </a: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0420F22F-B6AA-EB51-351E-980BF4141B52}"/>
              </a:ext>
            </a:extLst>
          </p:cNvPr>
          <p:cNvGrpSpPr/>
          <p:nvPr/>
        </p:nvGrpSpPr>
        <p:grpSpPr>
          <a:xfrm>
            <a:off x="1489986" y="2390777"/>
            <a:ext cx="4193701" cy="914400"/>
            <a:chOff x="1489986" y="2390777"/>
            <a:chExt cx="4193701" cy="914400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2B640E7-83E3-0FB8-806F-530BB8BA008B}"/>
                </a:ext>
              </a:extLst>
            </p:cNvPr>
            <p:cNvSpPr txBox="1"/>
            <p:nvPr/>
          </p:nvSpPr>
          <p:spPr>
            <a:xfrm>
              <a:off x="2357777" y="2494034"/>
              <a:ext cx="33259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latin typeface="Aharony"/>
                </a:rPr>
                <a:t>AMITRIPTILINA</a:t>
              </a:r>
            </a:p>
          </p:txBody>
        </p:sp>
        <p:pic>
          <p:nvPicPr>
            <p:cNvPr id="10" name="Gráfico 9" descr="Medicina">
              <a:extLst>
                <a:ext uri="{FF2B5EF4-FFF2-40B4-BE49-F238E27FC236}">
                  <a16:creationId xmlns:a16="http://schemas.microsoft.com/office/drawing/2014/main" id="{CD920616-58EA-391B-CA96-C6684C6C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9986" y="2390777"/>
              <a:ext cx="914400" cy="914400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0A04B98F-9A5C-1094-EAE0-FD50EA04D9F9}"/>
              </a:ext>
            </a:extLst>
          </p:cNvPr>
          <p:cNvGrpSpPr/>
          <p:nvPr/>
        </p:nvGrpSpPr>
        <p:grpSpPr>
          <a:xfrm>
            <a:off x="1489986" y="4420003"/>
            <a:ext cx="3670353" cy="914400"/>
            <a:chOff x="1489986" y="4420003"/>
            <a:chExt cx="3670353" cy="914400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9641E59C-5AE9-7E26-0CD4-A40A29E3FA3E}"/>
                </a:ext>
              </a:extLst>
            </p:cNvPr>
            <p:cNvSpPr txBox="1"/>
            <p:nvPr/>
          </p:nvSpPr>
          <p:spPr>
            <a:xfrm>
              <a:off x="2357777" y="4523260"/>
              <a:ext cx="2802562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4000" dirty="0">
                  <a:latin typeface="Aharony"/>
                </a:rPr>
                <a:t>FLUOXETINA</a:t>
              </a:r>
            </a:p>
          </p:txBody>
        </p:sp>
        <p:pic>
          <p:nvPicPr>
            <p:cNvPr id="11" name="Gráfico 10" descr="Medicina">
              <a:extLst>
                <a:ext uri="{FF2B5EF4-FFF2-40B4-BE49-F238E27FC236}">
                  <a16:creationId xmlns:a16="http://schemas.microsoft.com/office/drawing/2014/main" id="{13A4F6B1-63D3-DC1C-C724-ED2723AEE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489986" y="442000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154393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62C993-3D69-B50D-4652-5049CC5B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020" y1="64646" x2="64000" y2="80000"/>
                        <a14:backgroundMark x1="58020" y1="20687" x2="57657" y2="5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53000" r="24333" b="10000"/>
          <a:stretch/>
        </p:blipFill>
        <p:spPr>
          <a:xfrm rot="20142609" flipH="1">
            <a:off x="8833604" y="-2444329"/>
            <a:ext cx="5943600" cy="42840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58E7D4-81FC-3145-93DB-D1DA292F649B}"/>
              </a:ext>
            </a:extLst>
          </p:cNvPr>
          <p:cNvSpPr txBox="1"/>
          <p:nvPr/>
        </p:nvSpPr>
        <p:spPr>
          <a:xfrm>
            <a:off x="453788" y="235598"/>
            <a:ext cx="182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7A7B80"/>
                </a:solidFill>
                <a:latin typeface="Aharony"/>
              </a:rPr>
              <a:t>Posologia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B28AF3-0073-1AAE-CD18-C59C6ED30C05}"/>
              </a:ext>
            </a:extLst>
          </p:cNvPr>
          <p:cNvSpPr txBox="1"/>
          <p:nvPr/>
        </p:nvSpPr>
        <p:spPr>
          <a:xfrm>
            <a:off x="453788" y="648923"/>
            <a:ext cx="7642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harony"/>
              </a:rPr>
              <a:t>Amitriptilina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88868D1A-9219-0FC4-542F-945AB7A33195}"/>
              </a:ext>
            </a:extLst>
          </p:cNvPr>
          <p:cNvGrpSpPr/>
          <p:nvPr/>
        </p:nvGrpSpPr>
        <p:grpSpPr>
          <a:xfrm>
            <a:off x="372481" y="1384027"/>
            <a:ext cx="5816693" cy="772213"/>
            <a:chOff x="372481" y="1384027"/>
            <a:chExt cx="5816693" cy="772213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2B640E7-83E3-0FB8-806F-530BB8BA008B}"/>
                </a:ext>
              </a:extLst>
            </p:cNvPr>
            <p:cNvSpPr txBox="1"/>
            <p:nvPr/>
          </p:nvSpPr>
          <p:spPr>
            <a:xfrm>
              <a:off x="1076877" y="1506479"/>
              <a:ext cx="51122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3200" b="1" dirty="0">
                  <a:latin typeface="Aharony"/>
                </a:rPr>
                <a:t>Comece</a:t>
              </a:r>
              <a:r>
                <a:rPr lang="pt-BR" sz="3200" dirty="0">
                  <a:latin typeface="Aharony"/>
                </a:rPr>
                <a:t> com 25 mg ao deitar.</a:t>
              </a:r>
            </a:p>
          </p:txBody>
        </p:sp>
        <p:pic>
          <p:nvPicPr>
            <p:cNvPr id="10" name="Gráfico 9" descr="Medicina">
              <a:extLst>
                <a:ext uri="{FF2B5EF4-FFF2-40B4-BE49-F238E27FC236}">
                  <a16:creationId xmlns:a16="http://schemas.microsoft.com/office/drawing/2014/main" id="{CD920616-58EA-391B-CA96-C6684C6C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1384027"/>
              <a:ext cx="772213" cy="772213"/>
            </a:xfrm>
            <a:prstGeom prst="rect">
              <a:avLst/>
            </a:prstGeom>
          </p:spPr>
        </p:pic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AA04E572-EBC6-0FD6-80EC-BE5A466AF05F}"/>
              </a:ext>
            </a:extLst>
          </p:cNvPr>
          <p:cNvGrpSpPr/>
          <p:nvPr/>
        </p:nvGrpSpPr>
        <p:grpSpPr>
          <a:xfrm>
            <a:off x="372481" y="2213706"/>
            <a:ext cx="11227238" cy="2081566"/>
            <a:chOff x="372481" y="2213706"/>
            <a:chExt cx="11227238" cy="2081566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35474317-B87F-572D-70CF-DB7D17F45659}"/>
                </a:ext>
              </a:extLst>
            </p:cNvPr>
            <p:cNvSpPr txBox="1"/>
            <p:nvPr/>
          </p:nvSpPr>
          <p:spPr>
            <a:xfrm>
              <a:off x="1076877" y="2233169"/>
              <a:ext cx="10522842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Aumente</a:t>
              </a:r>
              <a:r>
                <a:rPr lang="pt-BR" sz="3200" dirty="0">
                  <a:latin typeface="Aharony"/>
                </a:rPr>
                <a:t> de 25-50 mg por semana até alcançar 100-150 mg por dia (máximo de 300 mg). Nota: a dose efetiva mínima em adultos é de 75 mg. Pode ocorrer sedação com doses menores.</a:t>
              </a:r>
            </a:p>
          </p:txBody>
        </p:sp>
        <p:pic>
          <p:nvPicPr>
            <p:cNvPr id="14" name="Gráfico 13" descr="Medicina">
              <a:extLst>
                <a:ext uri="{FF2B5EF4-FFF2-40B4-BE49-F238E27FC236}">
                  <a16:creationId xmlns:a16="http://schemas.microsoft.com/office/drawing/2014/main" id="{D0461755-5443-05CF-BC8B-7D656FA86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2213706"/>
              <a:ext cx="772213" cy="772213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5B88F6B0-3C27-F2E4-B593-1D0EA7C30823}"/>
              </a:ext>
            </a:extLst>
          </p:cNvPr>
          <p:cNvGrpSpPr/>
          <p:nvPr/>
        </p:nvGrpSpPr>
        <p:grpSpPr>
          <a:xfrm>
            <a:off x="372481" y="4325730"/>
            <a:ext cx="11227238" cy="1188675"/>
            <a:chOff x="372481" y="4325730"/>
            <a:chExt cx="11227238" cy="1188675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BC1BC722-A6FA-A394-094D-E011258CA725}"/>
                </a:ext>
              </a:extLst>
            </p:cNvPr>
            <p:cNvSpPr txBox="1"/>
            <p:nvPr/>
          </p:nvSpPr>
          <p:spPr>
            <a:xfrm>
              <a:off x="1076877" y="4437187"/>
              <a:ext cx="1052284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Idosos/pessoas com doença médica</a:t>
              </a:r>
              <a:r>
                <a:rPr lang="pt-BR" sz="3200" dirty="0">
                  <a:latin typeface="Aharony"/>
                </a:rPr>
                <a:t> comece com 25 mg ao deitar até alcançar 50-75 mg por dia (máximo de 100 mg).</a:t>
              </a:r>
            </a:p>
          </p:txBody>
        </p:sp>
        <p:pic>
          <p:nvPicPr>
            <p:cNvPr id="15" name="Gráfico 14" descr="Medicina">
              <a:extLst>
                <a:ext uri="{FF2B5EF4-FFF2-40B4-BE49-F238E27FC236}">
                  <a16:creationId xmlns:a16="http://schemas.microsoft.com/office/drawing/2014/main" id="{5283CAD4-5031-8640-3D0A-012896A6E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4325730"/>
              <a:ext cx="772213" cy="772213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A203DADA-804F-3576-C1C2-3D7259F59B78}"/>
              </a:ext>
            </a:extLst>
          </p:cNvPr>
          <p:cNvGrpSpPr/>
          <p:nvPr/>
        </p:nvGrpSpPr>
        <p:grpSpPr>
          <a:xfrm>
            <a:off x="372481" y="5562601"/>
            <a:ext cx="11227238" cy="772213"/>
            <a:chOff x="372481" y="5562601"/>
            <a:chExt cx="11227238" cy="772213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CEBA6701-552C-B31F-9444-4AA78E6C14A0}"/>
                </a:ext>
              </a:extLst>
            </p:cNvPr>
            <p:cNvSpPr txBox="1"/>
            <p:nvPr/>
          </p:nvSpPr>
          <p:spPr>
            <a:xfrm>
              <a:off x="1076877" y="5656321"/>
              <a:ext cx="105228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Crianças/adolescentes </a:t>
              </a:r>
              <a:r>
                <a:rPr lang="pt-BR" sz="3200" dirty="0">
                  <a:latin typeface="Aharony"/>
                </a:rPr>
                <a:t>não use.</a:t>
              </a:r>
            </a:p>
          </p:txBody>
        </p:sp>
        <p:pic>
          <p:nvPicPr>
            <p:cNvPr id="16" name="Gráfico 15" descr="Medicina">
              <a:extLst>
                <a:ext uri="{FF2B5EF4-FFF2-40B4-BE49-F238E27FC236}">
                  <a16:creationId xmlns:a16="http://schemas.microsoft.com/office/drawing/2014/main" id="{E7B3BC77-F839-510D-D2B2-794D293FA7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72481" y="5562601"/>
              <a:ext cx="772213" cy="772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9440234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5" fill="hold">
                          <p:stCondLst>
                            <p:cond delay="indefinite"/>
                          </p:stCondLst>
                          <p:childTnLst>
                            <p:par>
                              <p:cTn id="3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7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25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962C993-3D69-B50D-4652-5049CC5BA1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34020" y1="64646" x2="64000" y2="80000"/>
                        <a14:backgroundMark x1="58020" y1="20687" x2="57657" y2="54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33" t="53000" r="24333" b="10000"/>
          <a:stretch/>
        </p:blipFill>
        <p:spPr>
          <a:xfrm rot="20142609" flipH="1">
            <a:off x="8833604" y="-2444329"/>
            <a:ext cx="5943600" cy="428402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E58E7D4-81FC-3145-93DB-D1DA292F649B}"/>
              </a:ext>
            </a:extLst>
          </p:cNvPr>
          <p:cNvSpPr txBox="1"/>
          <p:nvPr/>
        </p:nvSpPr>
        <p:spPr>
          <a:xfrm>
            <a:off x="453788" y="235598"/>
            <a:ext cx="18211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7A7B80"/>
                </a:solidFill>
                <a:latin typeface="Aharony"/>
              </a:rPr>
              <a:t>Posologia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B28AF3-0073-1AAE-CD18-C59C6ED30C05}"/>
              </a:ext>
            </a:extLst>
          </p:cNvPr>
          <p:cNvSpPr txBox="1"/>
          <p:nvPr/>
        </p:nvSpPr>
        <p:spPr>
          <a:xfrm>
            <a:off x="453788" y="648923"/>
            <a:ext cx="76424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latin typeface="Aharony"/>
              </a:rPr>
              <a:t>Fluoxetina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E045806-35DB-8565-5DA9-0480FAC6C908}"/>
              </a:ext>
            </a:extLst>
          </p:cNvPr>
          <p:cNvGrpSpPr/>
          <p:nvPr/>
        </p:nvGrpSpPr>
        <p:grpSpPr>
          <a:xfrm>
            <a:off x="367190" y="1356809"/>
            <a:ext cx="9081608" cy="2089321"/>
            <a:chOff x="367190" y="1356809"/>
            <a:chExt cx="9081608" cy="2089321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F2B640E7-83E3-0FB8-806F-530BB8BA008B}"/>
                </a:ext>
              </a:extLst>
            </p:cNvPr>
            <p:cNvSpPr txBox="1"/>
            <p:nvPr/>
          </p:nvSpPr>
          <p:spPr>
            <a:xfrm>
              <a:off x="1139401" y="1384027"/>
              <a:ext cx="8309397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Comece:</a:t>
              </a:r>
              <a:r>
                <a:rPr lang="pt-BR" sz="3200" dirty="0">
                  <a:latin typeface="Aharony"/>
                </a:rPr>
                <a:t> com 10 mg/dia durante uma semana, depois aumente para 20 mg/dia. Se não houver resposta em 6 semanas, aumente para 40 mg (máximo de 80 mg)</a:t>
              </a:r>
            </a:p>
          </p:txBody>
        </p:sp>
        <p:pic>
          <p:nvPicPr>
            <p:cNvPr id="10" name="Gráfico 9" descr="Medicina">
              <a:extLst>
                <a:ext uri="{FF2B5EF4-FFF2-40B4-BE49-F238E27FC236}">
                  <a16:creationId xmlns:a16="http://schemas.microsoft.com/office/drawing/2014/main" id="{CD920616-58EA-391B-CA96-C6684C6C2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190" y="1356809"/>
              <a:ext cx="772213" cy="772213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82A84E5-6BF3-7DFB-EB37-C6EBB63574F7}"/>
              </a:ext>
            </a:extLst>
          </p:cNvPr>
          <p:cNvGrpSpPr/>
          <p:nvPr/>
        </p:nvGrpSpPr>
        <p:grpSpPr>
          <a:xfrm>
            <a:off x="367190" y="3455345"/>
            <a:ext cx="9081608" cy="1575014"/>
            <a:chOff x="367190" y="3455345"/>
            <a:chExt cx="9081608" cy="1575014"/>
          </a:xfrm>
        </p:grpSpPr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4C38F863-DCAA-CFA2-162F-FD62D16F3BA5}"/>
                </a:ext>
              </a:extLst>
            </p:cNvPr>
            <p:cNvSpPr txBox="1"/>
            <p:nvPr/>
          </p:nvSpPr>
          <p:spPr>
            <a:xfrm>
              <a:off x="1139401" y="3460699"/>
              <a:ext cx="83093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Idosos/pessoas com doença médica: </a:t>
              </a:r>
              <a:r>
                <a:rPr lang="pt-BR" sz="3200" dirty="0">
                  <a:latin typeface="Aharony"/>
                </a:rPr>
                <a:t>opção preferida. Comece com 10 mg/dia, depois aumente para 20 mg (máximo de 40 mg).</a:t>
              </a:r>
            </a:p>
          </p:txBody>
        </p:sp>
        <p:pic>
          <p:nvPicPr>
            <p:cNvPr id="12" name="Gráfico 11" descr="Medicina">
              <a:extLst>
                <a:ext uri="{FF2B5EF4-FFF2-40B4-BE49-F238E27FC236}">
                  <a16:creationId xmlns:a16="http://schemas.microsoft.com/office/drawing/2014/main" id="{99323961-EC98-D26E-C180-7C5401AB1D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190" y="3455345"/>
              <a:ext cx="772213" cy="772213"/>
            </a:xfrm>
            <a:prstGeom prst="rect">
              <a:avLst/>
            </a:prstGeom>
          </p:spPr>
        </p:pic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AFE5474-6E62-4725-F0CB-28C11E258E59}"/>
              </a:ext>
            </a:extLst>
          </p:cNvPr>
          <p:cNvGrpSpPr/>
          <p:nvPr/>
        </p:nvGrpSpPr>
        <p:grpSpPr>
          <a:xfrm>
            <a:off x="367190" y="5030359"/>
            <a:ext cx="9081608" cy="1584229"/>
            <a:chOff x="367190" y="5030359"/>
            <a:chExt cx="9081608" cy="1584229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B652DC6-CD57-AB8E-06F0-74E3E53F1BB0}"/>
                </a:ext>
              </a:extLst>
            </p:cNvPr>
            <p:cNvSpPr txBox="1"/>
            <p:nvPr/>
          </p:nvSpPr>
          <p:spPr>
            <a:xfrm>
              <a:off x="1139401" y="5044928"/>
              <a:ext cx="8309397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latin typeface="Aharony"/>
                </a:rPr>
                <a:t>Adolescentes:</a:t>
              </a:r>
              <a:r>
                <a:rPr lang="pt-BR" sz="3200" dirty="0">
                  <a:latin typeface="Aharony"/>
                </a:rPr>
                <a:t> Comece com 10 mg/dia. Aumente para 20 mg/dia se não houver resposta em 6 semanas (máximo de 40 mg). </a:t>
              </a:r>
            </a:p>
          </p:txBody>
        </p:sp>
        <p:pic>
          <p:nvPicPr>
            <p:cNvPr id="13" name="Gráfico 12" descr="Medicina">
              <a:extLst>
                <a:ext uri="{FF2B5EF4-FFF2-40B4-BE49-F238E27FC236}">
                  <a16:creationId xmlns:a16="http://schemas.microsoft.com/office/drawing/2014/main" id="{42D41692-945F-2D6A-83A2-FFD88C2D57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67190" y="5030359"/>
              <a:ext cx="772213" cy="7722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9738729"/>
      </p:ext>
    </p:extLst>
  </p:cSld>
  <p:clrMapOvr>
    <a:masterClrMapping/>
  </p:clrMapOvr>
  <p:transition spd="slow">
    <p:push dir="u"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7" fill="hold">
                          <p:stCondLst>
                            <p:cond delay="indefinite"/>
                          </p:stCondLst>
                          <p:childTnLst>
                            <p:par>
                              <p:cTn id="1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9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25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9" fill="hold">
                          <p:stCondLst>
                            <p:cond delay="indefinite"/>
                          </p:stCondLst>
                          <p:childTnLst>
                            <p:par>
                              <p:cTn id="3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1" presetID="2" presetClass="entr" presetSubtype="8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B25E933-0E85-D7EC-7BCA-BA6AD71FC1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1" r="25186" b="4261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CE7CFFF-BC5F-9014-1D37-1C0059A6FDD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tx1">
                  <a:alpha val="59000"/>
                </a:schemeClr>
              </a:gs>
              <a:gs pos="100000">
                <a:srgbClr val="201C19"/>
              </a:gs>
            </a:gsLst>
            <a:lin ang="14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41A46D7-1535-745D-DE93-3AAC517A02D9}"/>
              </a:ext>
            </a:extLst>
          </p:cNvPr>
          <p:cNvSpPr txBox="1"/>
          <p:nvPr/>
        </p:nvSpPr>
        <p:spPr>
          <a:xfrm>
            <a:off x="315835" y="137481"/>
            <a:ext cx="41268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000" spc="0" dirty="0"/>
              <a:t>Seguimento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E57DC3F-FB79-E9F3-72A8-714B90D465EF}"/>
              </a:ext>
            </a:extLst>
          </p:cNvPr>
          <p:cNvSpPr txBox="1"/>
          <p:nvPr/>
        </p:nvSpPr>
        <p:spPr>
          <a:xfrm>
            <a:off x="313817" y="609819"/>
            <a:ext cx="60879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6000" dirty="0"/>
              <a:t>DEPRESSÃO</a:t>
            </a:r>
          </a:p>
        </p:txBody>
      </p:sp>
    </p:spTree>
    <p:extLst>
      <p:ext uri="{BB962C8B-B14F-4D97-AF65-F5344CB8AC3E}">
        <p14:creationId xmlns:p14="http://schemas.microsoft.com/office/powerpoint/2010/main" val="1176374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7AA08BD-8014-FAB7-C76D-0C06F1554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112" b="69009" l="68110" r="71735">
                        <a14:foregroundMark x1="70498" y1="56510" x2="70425" y2="57031"/>
                        <a14:foregroundMark x1="70351" y1="58073" x2="70498" y2="58073"/>
                      </a14:backgroundRemoval>
                    </a14:imgEffect>
                  </a14:imgLayer>
                </a14:imgProps>
              </a:ext>
            </a:extLst>
          </a:blip>
          <a:srcRect l="68741" t="55269" r="27812" b="33219"/>
          <a:stretch/>
        </p:blipFill>
        <p:spPr>
          <a:xfrm>
            <a:off x="2000251" y="3015651"/>
            <a:ext cx="1783690" cy="3349431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3BC4D3D0-45DC-3D02-6EC9-3F38E56949EB}"/>
              </a:ext>
            </a:extLst>
          </p:cNvPr>
          <p:cNvGrpSpPr/>
          <p:nvPr/>
        </p:nvGrpSpPr>
        <p:grpSpPr>
          <a:xfrm>
            <a:off x="5067299" y="492918"/>
            <a:ext cx="6572254" cy="5872163"/>
            <a:chOff x="5067299" y="492918"/>
            <a:chExt cx="6572254" cy="5872163"/>
          </a:xfrm>
        </p:grpSpPr>
        <p:sp>
          <p:nvSpPr>
            <p:cNvPr id="2" name="Balão de Fala: Retângulo 1">
              <a:extLst>
                <a:ext uri="{FF2B5EF4-FFF2-40B4-BE49-F238E27FC236}">
                  <a16:creationId xmlns:a16="http://schemas.microsoft.com/office/drawing/2014/main" id="{941F2B90-50C6-185B-32B1-138489C55654}"/>
                </a:ext>
              </a:extLst>
            </p:cNvPr>
            <p:cNvSpPr/>
            <p:nvPr/>
          </p:nvSpPr>
          <p:spPr>
            <a:xfrm rot="16200000" flipV="1">
              <a:off x="5417344" y="142873"/>
              <a:ext cx="5872163" cy="6572254"/>
            </a:xfrm>
            <a:prstGeom prst="wedgeRectCallout">
              <a:avLst>
                <a:gd name="adj1" fmla="val -20184"/>
                <a:gd name="adj2" fmla="val 69799"/>
              </a:avLst>
            </a:prstGeom>
            <a:noFill/>
            <a:ln w="76200">
              <a:solidFill>
                <a:srgbClr val="7F7F7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7BA964D-F0F2-9AC2-4150-CB351B2B7CD3}"/>
                </a:ext>
              </a:extLst>
            </p:cNvPr>
            <p:cNvSpPr txBox="1"/>
            <p:nvPr/>
          </p:nvSpPr>
          <p:spPr>
            <a:xfrm>
              <a:off x="5314950" y="672971"/>
              <a:ext cx="6115050" cy="55092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3200" b="1" dirty="0">
                  <a:solidFill>
                    <a:srgbClr val="D10019"/>
                  </a:solidFill>
                  <a:latin typeface="Aharony"/>
                </a:rPr>
                <a:t>RECOMENDAÇÕES SOBRE A FREQUÊNCIA DE CONTATO</a:t>
              </a:r>
            </a:p>
            <a:p>
              <a:pPr algn="just"/>
              <a:r>
                <a:rPr lang="pt-BR" sz="3200" b="1" dirty="0">
                  <a:solidFill>
                    <a:srgbClr val="D20019"/>
                  </a:solidFill>
                  <a:latin typeface="Aharony"/>
                </a:rPr>
                <a:t>»</a:t>
              </a:r>
              <a:r>
                <a:rPr lang="pt-BR" sz="3200" dirty="0">
                  <a:latin typeface="Aharony"/>
                </a:rPr>
                <a:t> Marque a segunda consulta dentro de 1 semana.</a:t>
              </a:r>
            </a:p>
            <a:p>
              <a:pPr algn="just"/>
              <a:endParaRPr lang="pt-BR" sz="3200" dirty="0">
                <a:latin typeface="Aharony"/>
              </a:endParaRPr>
            </a:p>
            <a:p>
              <a:pPr algn="just"/>
              <a:r>
                <a:rPr lang="pt-BR" sz="3200" b="1" dirty="0">
                  <a:solidFill>
                    <a:srgbClr val="D10019"/>
                  </a:solidFill>
                  <a:latin typeface="Aharony"/>
                </a:rPr>
                <a:t>»</a:t>
              </a:r>
              <a:r>
                <a:rPr lang="pt-BR" sz="3200" dirty="0">
                  <a:latin typeface="Aharony"/>
                </a:rPr>
                <a:t> A princípio, mantenha contato periódico por telefone, visitas domiciliares, cartas, ou cartões de contato com maior frequência, por exemplo, mensalmente nos 3 primeiros meses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83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A8EC9DC3-6CE0-EE20-C5ED-89E02D2B36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4" t="9657" r="18956" b="1743"/>
          <a:stretch/>
        </p:blipFill>
        <p:spPr>
          <a:xfrm>
            <a:off x="-5922710" y="0"/>
            <a:ext cx="23208380" cy="145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772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21895" y="6497052"/>
            <a:ext cx="21186000" cy="1191130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8EC9DC3-6CE0-EE20-C5ED-89E02D2B36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44" t="9657" r="18956" b="1743"/>
          <a:stretch/>
        </p:blipFill>
        <p:spPr>
          <a:xfrm>
            <a:off x="-1644624" y="-5661122"/>
            <a:ext cx="20030595" cy="1251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1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43181" y="-962526"/>
            <a:ext cx="36031954" cy="20258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260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06897" y="-1251285"/>
            <a:ext cx="35521102" cy="1997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0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45379" y="-673769"/>
            <a:ext cx="21482757" cy="12078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2653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CDA83047-940F-1DE5-E5EA-8824BB926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5663" y="-689809"/>
            <a:ext cx="10443411" cy="738289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6966CF-F9EC-4B12-D50C-10A6B084D040}"/>
              </a:ext>
            </a:extLst>
          </p:cNvPr>
          <p:cNvSpPr txBox="1"/>
          <p:nvPr/>
        </p:nvSpPr>
        <p:spPr>
          <a:xfrm>
            <a:off x="1684420" y="1065062"/>
            <a:ext cx="927233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» </a:t>
            </a:r>
            <a:r>
              <a:rPr lang="pt-BR" sz="2400" b="1" dirty="0"/>
              <a:t>Se ainda não estiver recebendo tratamento psicológico</a:t>
            </a:r>
            <a:r>
              <a:rPr lang="pt-BR" sz="2400" dirty="0"/>
              <a:t>, considere a  possibilidade desse tratamento.</a:t>
            </a:r>
          </a:p>
          <a:p>
            <a:r>
              <a:rPr lang="pt-BR" sz="2400" dirty="0"/>
              <a:t>» Se estiver em tratamento psicológico, avalie a participação da pessoa e sua experiência com o tratamento psicológico atual.</a:t>
            </a:r>
          </a:p>
          <a:p>
            <a:r>
              <a:rPr lang="pt-BR" sz="2400" dirty="0"/>
              <a:t>» Se ainda não estiver em tratamento com antidepressivos, considere a prescrição de antidepressivos.</a:t>
            </a:r>
          </a:p>
          <a:p>
            <a:r>
              <a:rPr lang="pt-BR" sz="2400" dirty="0"/>
              <a:t>» Se estiver em tratamento com antidepressivos, avalie:</a:t>
            </a:r>
          </a:p>
          <a:p>
            <a:r>
              <a:rPr lang="pt-BR" sz="2400" dirty="0"/>
              <a:t>– A pessoa toma o medicamento conforme a prescrição?</a:t>
            </a:r>
          </a:p>
          <a:p>
            <a:r>
              <a:rPr lang="pt-BR" sz="2400" dirty="0"/>
              <a:t>Se não, procure saber o motivo e incentive a adesão.</a:t>
            </a:r>
          </a:p>
          <a:p>
            <a:r>
              <a:rPr lang="pt-BR" sz="2400" dirty="0"/>
              <a:t>– Há efeitos colaterais?</a:t>
            </a:r>
          </a:p>
          <a:p>
            <a:r>
              <a:rPr lang="pt-BR" sz="2400" dirty="0"/>
              <a:t>Em caso afirmativo, avalie e pondere os benefícios do tratamento. Em caso negativo, aumente a dose. </a:t>
            </a:r>
          </a:p>
          <a:p>
            <a:r>
              <a:rPr lang="pt-BR" sz="2400" dirty="0"/>
              <a:t>Faça avaliação de seguimento em 1 a 2 semanas. </a:t>
            </a:r>
          </a:p>
          <a:p>
            <a:r>
              <a:rPr lang="pt-BR" sz="2400" dirty="0"/>
              <a:t>CUIDADO COM O AUMENTO DA DOSE. É NECESSÁRIO SEGUIMENTO </a:t>
            </a:r>
          </a:p>
          <a:p>
            <a:r>
              <a:rPr lang="pt-BR" sz="2400" dirty="0"/>
              <a:t>RIGOROSO DEVIDO AO POSSÍVEL AUMENTO DOS EFEITOS COLATERAI</a:t>
            </a:r>
          </a:p>
        </p:txBody>
      </p:sp>
    </p:spTree>
    <p:extLst>
      <p:ext uri="{BB962C8B-B14F-4D97-AF65-F5344CB8AC3E}">
        <p14:creationId xmlns:p14="http://schemas.microsoft.com/office/powerpoint/2010/main" val="8859482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61134" y="-5474369"/>
            <a:ext cx="24203307" cy="136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249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46" y="-7766384"/>
            <a:ext cx="24203307" cy="136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57012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14EA476-CD32-4EE2-6929-62F89ABAB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28475" y="-6749716"/>
            <a:ext cx="24203307" cy="1360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1445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BF9BFBC-C640-B9A8-38FB-8F8502F913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082" r="10896"/>
          <a:stretch/>
        </p:blipFill>
        <p:spPr>
          <a:xfrm>
            <a:off x="1351128" y="1673"/>
            <a:ext cx="9512490" cy="685465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8DA5298-45E2-2F3D-0A98-91711360A8E9}"/>
              </a:ext>
            </a:extLst>
          </p:cNvPr>
          <p:cNvSpPr/>
          <p:nvPr/>
        </p:nvSpPr>
        <p:spPr>
          <a:xfrm>
            <a:off x="7751928" y="736979"/>
            <a:ext cx="2947917" cy="59231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0C84089-4E18-E7D3-D73C-88D0E0B9AA71}"/>
              </a:ext>
            </a:extLst>
          </p:cNvPr>
          <p:cNvSpPr/>
          <p:nvPr/>
        </p:nvSpPr>
        <p:spPr>
          <a:xfrm>
            <a:off x="6096000" y="2729552"/>
            <a:ext cx="2947917" cy="41284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57958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477ED1E-FEBD-43CB-89AA-6EC11C66BC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33" t="2166" r="11456" b="4854"/>
          <a:stretch/>
        </p:blipFill>
        <p:spPr>
          <a:xfrm>
            <a:off x="1637731" y="150125"/>
            <a:ext cx="9157648" cy="6373505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1055AFFB-63B1-A21E-183D-FEE733E7FBC5}"/>
              </a:ext>
            </a:extLst>
          </p:cNvPr>
          <p:cNvSpPr/>
          <p:nvPr/>
        </p:nvSpPr>
        <p:spPr>
          <a:xfrm>
            <a:off x="6096000" y="0"/>
            <a:ext cx="2870579" cy="16513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2100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1D0077E-EB5D-68BC-80C9-A4F1AE10BD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921" r="11052"/>
          <a:stretch/>
        </p:blipFill>
        <p:spPr>
          <a:xfrm>
            <a:off x="1336860" y="46569"/>
            <a:ext cx="951296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350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1D993AA-8B71-E5AF-D977-F8FFA8AE0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ED38D18-6DEF-06B7-366C-EBF93D5147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201C19">
                  <a:alpha val="40000"/>
                </a:srgbClr>
              </a:gs>
              <a:gs pos="72000">
                <a:srgbClr val="201C1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9720EC1-2B9D-09A2-5EAC-DDCB509644D1}"/>
              </a:ext>
            </a:extLst>
          </p:cNvPr>
          <p:cNvSpPr txBox="1"/>
          <p:nvPr/>
        </p:nvSpPr>
        <p:spPr>
          <a:xfrm>
            <a:off x="5897485" y="1985331"/>
            <a:ext cx="41268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54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4800" spc="0" dirty="0"/>
              <a:t>Manejo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51539BBB-85D7-B58B-8283-95ECCD5EAF41}"/>
              </a:ext>
            </a:extLst>
          </p:cNvPr>
          <p:cNvSpPr txBox="1"/>
          <p:nvPr/>
        </p:nvSpPr>
        <p:spPr>
          <a:xfrm>
            <a:off x="5895467" y="2457669"/>
            <a:ext cx="60879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500" b="1" spc="-300">
                <a:solidFill>
                  <a:srgbClr val="FFDA6C"/>
                </a:solidFill>
                <a:latin typeface="Aharony"/>
              </a:defRPr>
            </a:lvl1pPr>
          </a:lstStyle>
          <a:p>
            <a:r>
              <a:rPr lang="pt-BR" sz="9600" dirty="0"/>
              <a:t>DEPRESSÃO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EC5ADAF-D6C9-396A-0F8C-1B3000CDF231}"/>
              </a:ext>
            </a:extLst>
          </p:cNvPr>
          <p:cNvSpPr txBox="1"/>
          <p:nvPr/>
        </p:nvSpPr>
        <p:spPr>
          <a:xfrm>
            <a:off x="6104020" y="5283540"/>
            <a:ext cx="60879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4800" b="1" spc="-300">
                <a:solidFill>
                  <a:schemeClr val="bg1"/>
                </a:solidFill>
                <a:latin typeface="Aharony"/>
              </a:defRPr>
            </a:lvl1pPr>
          </a:lstStyle>
          <a:p>
            <a:pPr algn="l"/>
            <a:r>
              <a:rPr lang="pt-BR" sz="3200" spc="0" dirty="0">
                <a:solidFill>
                  <a:srgbClr val="FFDA6C"/>
                </a:solidFill>
                <a:latin typeface="+mj-lt"/>
              </a:rPr>
              <a:t>Márcio Carvalho Fontenele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82BC17C-954D-F4F1-1295-36C7F0BCE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45000" l="3598" r="3238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98" t="3633" r="64021" b="56886"/>
          <a:stretch/>
        </p:blipFill>
        <p:spPr>
          <a:xfrm>
            <a:off x="8475489" y="217566"/>
            <a:ext cx="927935" cy="102310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63083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2487C3-613C-36F0-FA76-DFDC60CB8E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745" b="97011" l="9962" r="89984">
                        <a14:foregroundMark x1="22967" y1="9128" x2="29241" y2="6785"/>
                        <a14:foregroundMark x1="29241" y1="6785" x2="34303" y2="8683"/>
                        <a14:foregroundMark x1="39472" y1="36268" x2="39903" y2="40468"/>
                        <a14:foregroundMark x1="15617" y1="90388" x2="22940" y2="94386"/>
                        <a14:foregroundMark x1="22940" y1="94386" x2="40711" y2="92690"/>
                        <a14:foregroundMark x1="40711" y1="92690" x2="56543" y2="97011"/>
                        <a14:backgroundMark x1="49192" y1="47779" x2="49515" y2="39015"/>
                        <a14:backgroundMark x1="49515" y1="39015" x2="44023" y2="2015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10" t="2709" r="39626"/>
          <a:stretch/>
        </p:blipFill>
        <p:spPr>
          <a:xfrm flipH="1">
            <a:off x="6912295" y="860285"/>
            <a:ext cx="6446543" cy="58375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D472F84-34DA-09F2-28E6-2F7A5F98A4A5}"/>
              </a:ext>
            </a:extLst>
          </p:cNvPr>
          <p:cNvSpPr txBox="1"/>
          <p:nvPr/>
        </p:nvSpPr>
        <p:spPr>
          <a:xfrm>
            <a:off x="503583" y="920621"/>
            <a:ext cx="64465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4000" dirty="0">
                <a:latin typeface="Aharony"/>
              </a:rPr>
              <a:t>Você já se perguntou como poderia fazer a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diferença</a:t>
            </a:r>
            <a:r>
              <a:rPr lang="pt-BR" sz="4000" dirty="0">
                <a:solidFill>
                  <a:schemeClr val="bg1"/>
                </a:solidFill>
                <a:latin typeface="Aharony"/>
              </a:rPr>
              <a:t> </a:t>
            </a:r>
            <a:r>
              <a:rPr lang="pt-BR" sz="4000" dirty="0">
                <a:latin typeface="Aharony"/>
              </a:rPr>
              <a:t>na vida de um paciente que sofre de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depressão</a:t>
            </a:r>
            <a:r>
              <a:rPr lang="pt-BR" sz="4000" dirty="0">
                <a:latin typeface="Aharony"/>
              </a:rPr>
              <a:t>, mesmo </a:t>
            </a:r>
            <a:r>
              <a:rPr lang="pt-BR" sz="4000" b="1" dirty="0">
                <a:solidFill>
                  <a:srgbClr val="7F7F7F"/>
                </a:solidFill>
                <a:latin typeface="Aharony"/>
              </a:rPr>
              <a:t>sem ser um especialista</a:t>
            </a:r>
            <a:r>
              <a:rPr lang="pt-BR" sz="4000" b="1" dirty="0">
                <a:solidFill>
                  <a:schemeClr val="bg1"/>
                </a:solidFill>
                <a:latin typeface="Aharony"/>
              </a:rPr>
              <a:t> </a:t>
            </a:r>
            <a:r>
              <a:rPr lang="pt-BR" sz="4000" dirty="0">
                <a:latin typeface="Aharony"/>
              </a:rPr>
              <a:t>em saúde mental?</a:t>
            </a:r>
          </a:p>
        </p:txBody>
      </p:sp>
    </p:spTree>
    <p:extLst>
      <p:ext uri="{BB962C8B-B14F-4D97-AF65-F5344CB8AC3E}">
        <p14:creationId xmlns:p14="http://schemas.microsoft.com/office/powerpoint/2010/main" val="4138864799"/>
      </p:ext>
    </p:extLst>
  </p:cSld>
  <p:clrMapOvr>
    <a:masterClrMapping/>
  </p:clrMapOvr>
  <p:transition spd="slow">
    <p:push dir="r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5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15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15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</p:bldLst>
      </p:timing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</TotalTime>
  <Words>4673</Words>
  <Application>Microsoft Office PowerPoint</Application>
  <PresentationFormat>Widescreen</PresentationFormat>
  <Paragraphs>298</Paragraphs>
  <Slides>42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1" baseType="lpstr">
      <vt:lpstr>Aharony</vt:lpstr>
      <vt:lpstr>-apple-system</vt:lpstr>
      <vt:lpstr>Arial</vt:lpstr>
      <vt:lpstr>Calibri</vt:lpstr>
      <vt:lpstr>Calibri Light</vt:lpstr>
      <vt:lpstr>Century Gothic</vt:lpstr>
      <vt:lpstr>Google Sans</vt:lpstr>
      <vt:lpstr>Söhne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17</cp:revision>
  <cp:lastPrinted>2023-09-25T17:38:32Z</cp:lastPrinted>
  <dcterms:created xsi:type="dcterms:W3CDTF">2023-09-23T16:30:42Z</dcterms:created>
  <dcterms:modified xsi:type="dcterms:W3CDTF">2023-09-26T19:52:42Z</dcterms:modified>
</cp:coreProperties>
</file>